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4.jpg" ContentType="image/png"/>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926" r:id="rId2"/>
    <p:sldId id="971" r:id="rId3"/>
    <p:sldId id="832" r:id="rId4"/>
    <p:sldId id="840" r:id="rId5"/>
    <p:sldId id="834" r:id="rId6"/>
    <p:sldId id="703" r:id="rId7"/>
    <p:sldId id="699" r:id="rId8"/>
    <p:sldId id="972" r:id="rId9"/>
    <p:sldId id="978" r:id="rId10"/>
    <p:sldId id="807" r:id="rId11"/>
    <p:sldId id="991" r:id="rId12"/>
    <p:sldId id="979" r:id="rId13"/>
    <p:sldId id="980" r:id="rId14"/>
    <p:sldId id="981" r:id="rId15"/>
    <p:sldId id="982" r:id="rId16"/>
    <p:sldId id="983" r:id="rId17"/>
    <p:sldId id="984" r:id="rId18"/>
    <p:sldId id="985" r:id="rId19"/>
    <p:sldId id="986" r:id="rId20"/>
    <p:sldId id="987" r:id="rId21"/>
    <p:sldId id="992" r:id="rId22"/>
    <p:sldId id="988" r:id="rId23"/>
    <p:sldId id="989" r:id="rId24"/>
    <p:sldId id="990" r:id="rId25"/>
    <p:sldId id="993" r:id="rId26"/>
    <p:sldId id="994" r:id="rId27"/>
    <p:sldId id="886" r:id="rId28"/>
    <p:sldId id="869" r:id="rId29"/>
    <p:sldId id="871" r:id="rId30"/>
    <p:sldId id="870" r:id="rId31"/>
    <p:sldId id="995" r:id="rId32"/>
    <p:sldId id="942" r:id="rId33"/>
    <p:sldId id="943" r:id="rId34"/>
    <p:sldId id="996" r:id="rId35"/>
    <p:sldId id="997" r:id="rId36"/>
    <p:sldId id="863" r:id="rId37"/>
    <p:sldId id="864" r:id="rId38"/>
    <p:sldId id="865" r:id="rId39"/>
    <p:sldId id="950" r:id="rId40"/>
    <p:sldId id="999" r:id="rId41"/>
    <p:sldId id="1000" r:id="rId42"/>
    <p:sldId id="998" r:id="rId43"/>
    <p:sldId id="951" r:id="rId44"/>
    <p:sldId id="952" r:id="rId45"/>
    <p:sldId id="955" r:id="rId46"/>
    <p:sldId id="956" r:id="rId47"/>
    <p:sldId id="913" r:id="rId48"/>
    <p:sldId id="894" r:id="rId49"/>
    <p:sldId id="953" r:id="rId50"/>
    <p:sldId id="973" r:id="rId51"/>
    <p:sldId id="1001" r:id="rId52"/>
    <p:sldId id="1002" r:id="rId53"/>
    <p:sldId id="964" r:id="rId54"/>
    <p:sldId id="1003" r:id="rId55"/>
    <p:sldId id="1004" r:id="rId56"/>
    <p:sldId id="1005" r:id="rId57"/>
    <p:sldId id="1006" r:id="rId58"/>
    <p:sldId id="1007" r:id="rId59"/>
    <p:sldId id="1008" r:id="rId60"/>
    <p:sldId id="1009" r:id="rId61"/>
    <p:sldId id="1014" r:id="rId62"/>
    <p:sldId id="1010" r:id="rId63"/>
    <p:sldId id="1011" r:id="rId64"/>
    <p:sldId id="1012" r:id="rId65"/>
    <p:sldId id="1013" r:id="rId66"/>
    <p:sldId id="974" r:id="rId67"/>
    <p:sldId id="849" r:id="rId68"/>
    <p:sldId id="1015" r:id="rId69"/>
    <p:sldId id="968" r:id="rId70"/>
    <p:sldId id="850" r:id="rId71"/>
    <p:sldId id="856" r:id="rId72"/>
    <p:sldId id="857" r:id="rId73"/>
    <p:sldId id="858" r:id="rId74"/>
    <p:sldId id="855" r:id="rId75"/>
    <p:sldId id="975" r:id="rId76"/>
    <p:sldId id="976" r:id="rId77"/>
    <p:sldId id="977" r:id="rId78"/>
    <p:sldId id="1016" r:id="rId79"/>
    <p:sldId id="1017" r:id="rId80"/>
    <p:sldId id="1018" r:id="rId81"/>
    <p:sldId id="1019" r:id="rId82"/>
    <p:sldId id="1024" r:id="rId83"/>
    <p:sldId id="1025" r:id="rId84"/>
    <p:sldId id="1026" r:id="rId85"/>
    <p:sldId id="1027" r:id="rId86"/>
    <p:sldId id="1028" r:id="rId87"/>
    <p:sldId id="877" r:id="rId88"/>
    <p:sldId id="416" r:id="rId89"/>
    <p:sldId id="923" r:id="rId90"/>
    <p:sldId id="1029" r:id="rId91"/>
    <p:sldId id="1030" r:id="rId92"/>
    <p:sldId id="1031" r:id="rId93"/>
    <p:sldId id="1032" r:id="rId94"/>
    <p:sldId id="1033" r:id="rId95"/>
    <p:sldId id="1034"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EBDE"/>
    <a:srgbClr val="B31A1B"/>
    <a:srgbClr val="333333"/>
    <a:srgbClr val="B31B1B"/>
    <a:srgbClr val="FF5050"/>
    <a:srgbClr val="B3B3B3"/>
    <a:srgbClr val="FFFFFF"/>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3" autoAdjust="0"/>
    <p:restoredTop sz="81180" autoAdjust="0"/>
  </p:normalViewPr>
  <p:slideViewPr>
    <p:cSldViewPr snapToGrid="0">
      <p:cViewPr>
        <p:scale>
          <a:sx n="53" d="100"/>
          <a:sy n="53" d="100"/>
        </p:scale>
        <p:origin x="192" y="40"/>
      </p:cViewPr>
      <p:guideLst/>
    </p:cSldViewPr>
  </p:slideViewPr>
  <p:outlineViewPr>
    <p:cViewPr>
      <p:scale>
        <a:sx n="33" d="100"/>
        <a:sy n="33" d="100"/>
      </p:scale>
      <p:origin x="0" y="-1458"/>
    </p:cViewPr>
  </p:outlineViewPr>
  <p:notesTextViewPr>
    <p:cViewPr>
      <p:scale>
        <a:sx n="1" d="1"/>
        <a:sy n="1" d="1"/>
      </p:scale>
      <p:origin x="0" y="0"/>
    </p:cViewPr>
  </p:notesTextViewPr>
  <p:sorterViewPr>
    <p:cViewPr>
      <p:scale>
        <a:sx n="63" d="100"/>
        <a:sy n="63" d="100"/>
      </p:scale>
      <p:origin x="0" y="-933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2020-09-24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smtClean="0"/>
              <a:t>Provide some guidance based on the lessons learned </a:t>
            </a:r>
            <a:r>
              <a:rPr lang="en-US" baseline="0" smtClean="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5</a:t>
            </a:fld>
            <a:endParaRPr lang="en-US"/>
          </a:p>
        </p:txBody>
      </p:sp>
    </p:spTree>
    <p:extLst>
      <p:ext uri="{BB962C8B-B14F-4D97-AF65-F5344CB8AC3E}">
        <p14:creationId xmlns:p14="http://schemas.microsoft.com/office/powerpoint/2010/main" val="2843342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6</a:t>
            </a:fld>
            <a:endParaRPr lang="de-DE"/>
          </a:p>
        </p:txBody>
      </p:sp>
    </p:spTree>
    <p:extLst>
      <p:ext uri="{BB962C8B-B14F-4D97-AF65-F5344CB8AC3E}">
        <p14:creationId xmlns:p14="http://schemas.microsoft.com/office/powerpoint/2010/main" val="745054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7</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70</a:t>
            </a:fld>
            <a:endParaRPr lang="en-US"/>
          </a:p>
        </p:txBody>
      </p:sp>
    </p:spTree>
    <p:extLst>
      <p:ext uri="{BB962C8B-B14F-4D97-AF65-F5344CB8AC3E}">
        <p14:creationId xmlns:p14="http://schemas.microsoft.com/office/powerpoint/2010/main" val="116357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2020-09-24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2020-09-24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2020-09-24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2020-09-24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2020-09-24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2020-09-24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2020-09-24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2020-09-24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2020-09-24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2020-09-24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www.chicagomanualofstyle.org/book/ed17/part3/ch14/psec001.html" TargetMode="External"/><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hyperlink" Target="http://www.worldvaluessurvey.org/WVSDocumentationWV6.jsp" TargetMode="Externa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s://aeadataeditor.github.io/aea-de-guidance/protocol-3rd-party-replication.html" TargetMode="External"/><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hyperlink" Target="https://sandbox.zenodo.org/" TargetMode="External"/><Relationship Id="rId2" Type="http://schemas.openxmlformats.org/officeDocument/2006/relationships/hyperlink" Target="https://www.openicpsr.org/openicpsr/studentdata" TargetMode="External"/><Relationship Id="rId1" Type="http://schemas.openxmlformats.org/officeDocument/2006/relationships/slideLayout" Target="../slideLayouts/slideLayout6.xml"/><Relationship Id="rId4" Type="http://schemas.openxmlformats.org/officeDocument/2006/relationships/hyperlink" Target="https://guides.github.com/activities/citable-cod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50.png"/><Relationship Id="rId1" Type="http://schemas.openxmlformats.org/officeDocument/2006/relationships/slideLayout" Target="../slideLayouts/slideLayout6.xml"/><Relationship Id="rId5" Type="http://schemas.openxmlformats.org/officeDocument/2006/relationships/image" Target="../media/image52.jpg"/><Relationship Id="rId4" Type="http://schemas.openxmlformats.org/officeDocument/2006/relationships/image" Target="../media/image51.png"/></Relationships>
</file>

<file path=ppt/slides/_rels/slide88.xml.rels><?xml version="1.0" encoding="UTF-8" standalone="yes"?>
<Relationships xmlns="http://schemas.openxmlformats.org/package/2006/relationships"><Relationship Id="rId2" Type="http://schemas.openxmlformats.org/officeDocument/2006/relationships/hyperlink" Target="https://doi.org/10.5281/zenodo.3981458" TargetMode="Externa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aeadataeditor.github.io/aea-de-guidance/" TargetMode="External"/><Relationship Id="rId7" Type="http://schemas.openxmlformats.org/officeDocument/2006/relationships/hyperlink" Target="https://doi.org/10.5164/IAB.BHP7516.de.en.v1" TargetMode="External"/><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aea-de-guidance/addtl-data-citation-guidance.html" TargetMode="External"/><Relationship Id="rId5" Type="http://schemas.openxmlformats.org/officeDocument/2006/relationships/hyperlink" Target="https://social-science-data-editors.github.io/guidance/Licensing_guidance.html" TargetMode="External"/><Relationship Id="rId4" Type="http://schemas.openxmlformats.org/officeDocument/2006/relationships/hyperlink" Target="https://aeadataeditor.github.io/aea-de-guidance/template-README.html" TargetMode="External"/><Relationship Id="rId9" Type="http://schemas.openxmlformats.org/officeDocument/2006/relationships/image" Target="../media/image53.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hyperlink" Target="https://twitter.com/larsvil/status/1309141822518812676"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census.gov/fsrdc" TargetMode="Externa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hyperlink" Target="https://twitter.com/hashtag/replicable?src=hashtag_click" TargetMode="External"/><Relationship Id="rId2" Type="http://schemas.openxmlformats.org/officeDocument/2006/relationships/hyperlink" Target="https://twitter.com/hashtag/reproducible?src=hashtag_click" TargetMode="Externa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hyperlink" Target="https://twitter.com/larsvil/status/130914182251881267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smtClean="0"/>
              <a:t>Practices for Data Transparency and Reproducibility</a:t>
            </a:r>
            <a:endParaRPr lang="en-US" dirty="0"/>
          </a:p>
        </p:txBody>
      </p:sp>
      <p:sp>
        <p:nvSpPr>
          <p:cNvPr id="3" name="Subtitle 2"/>
          <p:cNvSpPr>
            <a:spLocks noGrp="1"/>
          </p:cNvSpPr>
          <p:nvPr>
            <p:ph type="subTitle" idx="1"/>
          </p:nvPr>
        </p:nvSpPr>
        <p:spPr>
          <a:xfrm>
            <a:off x="1524000" y="4531658"/>
            <a:ext cx="9144000" cy="2141857"/>
          </a:xfrm>
        </p:spPr>
        <p:txBody>
          <a:bodyPr>
            <a:normAutofit fontScale="85000" lnSpcReduction="20000"/>
          </a:bodyPr>
          <a:lstStyle/>
          <a:p>
            <a:r>
              <a:rPr lang="en-US" dirty="0" smtClean="0"/>
              <a:t>Lars Vilhuber</a:t>
            </a:r>
            <a:endParaRPr lang="en-US" dirty="0"/>
          </a:p>
          <a:p>
            <a:r>
              <a:rPr lang="en-US" dirty="0" smtClean="0"/>
              <a:t>Cornell University</a:t>
            </a:r>
          </a:p>
          <a:p>
            <a:r>
              <a:rPr lang="en-US" dirty="0" smtClean="0"/>
              <a:t>2020-09-24</a:t>
            </a:r>
            <a:endParaRPr lang="en-US" dirty="0"/>
          </a:p>
          <a:p>
            <a:endParaRPr lang="en-US" dirty="0"/>
          </a:p>
          <a:p>
            <a:r>
              <a:rPr lang="en-US" sz="1600" dirty="0" smtClean="0"/>
              <a:t>The opinions expressed in this talk are solely the authors, and do not represent the views of the U.S. Census Bureau, the American Economic Association, or any of the funding agencies. </a:t>
            </a:r>
            <a:endParaRPr lang="en-US" sz="1600" dirty="0"/>
          </a:p>
          <a:p>
            <a:r>
              <a:rPr lang="en-US" sz="1600" dirty="0" smtClean="0"/>
              <a:t>© Lars Vilhuber                  .</a:t>
            </a:r>
            <a:endParaRPr lang="en-US" sz="1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7" y="5063"/>
            <a:ext cx="12192000" cy="1212906"/>
          </a:xfrm>
          <a:prstGeom prst="rect">
            <a:avLst/>
          </a:prstGeom>
        </p:spPr>
      </p:pic>
    </p:spTree>
    <p:extLst>
      <p:ext uri="{BB962C8B-B14F-4D97-AF65-F5344CB8AC3E}">
        <p14:creationId xmlns:p14="http://schemas.microsoft.com/office/powerpoint/2010/main" val="1402717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Poor citation practices</a:t>
            </a:r>
            <a:endParaRPr lang="en-US" dirty="0"/>
          </a:p>
        </p:txBody>
      </p:sp>
      <p:sp>
        <p:nvSpPr>
          <p:cNvPr id="3" name="Content Placeholder 2"/>
          <p:cNvSpPr>
            <a:spLocks noGrp="1"/>
          </p:cNvSpPr>
          <p:nvPr>
            <p:ph idx="1"/>
          </p:nvPr>
        </p:nvSpPr>
        <p:spPr/>
        <p:txBody>
          <a:bodyPr/>
          <a:lstStyle/>
          <a:p>
            <a:r>
              <a:rPr lang="en-US" sz="3200" b="1" dirty="0" err="1"/>
              <a:t>Macrodata</a:t>
            </a:r>
            <a:r>
              <a:rPr lang="en-US" sz="3200" b="1" dirty="0"/>
              <a:t>:</a:t>
            </a:r>
          </a:p>
          <a:p>
            <a:pPr marL="0" indent="0" algn="ctr">
              <a:buNone/>
            </a:pPr>
            <a:r>
              <a:rPr lang="en-US" dirty="0">
                <a:latin typeface="Century" panose="02040604050505020304" pitchFamily="18" charset="0"/>
              </a:rPr>
              <a:t>“</a:t>
            </a:r>
            <a:r>
              <a:rPr lang="en-US" dirty="0" smtClean="0">
                <a:latin typeface="Century" panose="02040604050505020304" pitchFamily="18" charset="0"/>
              </a:rPr>
              <a:t>We use data downloaded from </a:t>
            </a:r>
            <a:r>
              <a:rPr lang="en-US" dirty="0">
                <a:latin typeface="Century" panose="02040604050505020304" pitchFamily="18" charset="0"/>
              </a:rPr>
              <a:t/>
            </a:r>
            <a:br>
              <a:rPr lang="en-US" dirty="0">
                <a:latin typeface="Century" panose="02040604050505020304" pitchFamily="18" charset="0"/>
              </a:rPr>
            </a:br>
            <a:r>
              <a:rPr lang="en-US" dirty="0" smtClean="0">
                <a:latin typeface="Century" panose="02040604050505020304" pitchFamily="18" charset="0"/>
              </a:rPr>
              <a:t>the Bureau of Economic Analysis</a:t>
            </a:r>
            <a:r>
              <a:rPr lang="en-US" dirty="0">
                <a:latin typeface="Century" panose="02040604050505020304" pitchFamily="18" charset="0"/>
              </a:rPr>
              <a:t>…”</a:t>
            </a:r>
            <a:endParaRPr lang="en-US" dirty="0"/>
          </a:p>
          <a:p>
            <a:r>
              <a:rPr lang="en-US" sz="3200" b="1" dirty="0"/>
              <a:t>Microdata</a:t>
            </a:r>
            <a:r>
              <a:rPr lang="en-US" dirty="0"/>
              <a:t>:</a:t>
            </a:r>
          </a:p>
          <a:p>
            <a:endParaRPr lang="en-US" dirty="0"/>
          </a:p>
          <a:p>
            <a:pPr marL="0" indent="0" algn="ctr">
              <a:buNone/>
            </a:pPr>
            <a:r>
              <a:rPr lang="en-US" dirty="0" smtClean="0">
                <a:latin typeface="Century" panose="02040604050505020304" pitchFamily="18" charset="0"/>
              </a:rPr>
              <a:t>“… this paper uses data from </a:t>
            </a:r>
            <a:r>
              <a:rPr lang="en-US" dirty="0">
                <a:latin typeface="Century" panose="02040604050505020304" pitchFamily="18" charset="0"/>
              </a:rPr>
              <a:t/>
            </a:r>
            <a:br>
              <a:rPr lang="en-US" dirty="0">
                <a:latin typeface="Century" panose="02040604050505020304" pitchFamily="18" charset="0"/>
              </a:rPr>
            </a:br>
            <a:r>
              <a:rPr lang="en-US" dirty="0" smtClean="0">
                <a:latin typeface="Century" panose="02040604050505020304" pitchFamily="18" charset="0"/>
              </a:rPr>
              <a:t>the Current Population Survey</a:t>
            </a:r>
            <a:r>
              <a:rPr lang="en-US" dirty="0">
                <a:latin typeface="Century" panose="02040604050505020304" pitchFamily="18" charset="0"/>
              </a:rPr>
              <a:t>…”</a:t>
            </a:r>
          </a:p>
        </p:txBody>
      </p:sp>
    </p:spTree>
    <p:extLst>
      <p:ext uri="{BB962C8B-B14F-4D97-AF65-F5344CB8AC3E}">
        <p14:creationId xmlns:p14="http://schemas.microsoft.com/office/powerpoint/2010/main" val="16015222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 analogy…</a:t>
            </a:r>
            <a:endParaRPr lang="en-US" dirty="0"/>
          </a:p>
        </p:txBody>
      </p:sp>
    </p:spTree>
    <p:extLst>
      <p:ext uri="{BB962C8B-B14F-4D97-AF65-F5344CB8AC3E}">
        <p14:creationId xmlns:p14="http://schemas.microsoft.com/office/powerpoint/2010/main" val="284739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Would you buy a car from this guy?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3004" y="1825625"/>
            <a:ext cx="6065991" cy="4351338"/>
          </a:xfrm>
        </p:spPr>
      </p:pic>
    </p:spTree>
    <p:extLst>
      <p:ext uri="{BB962C8B-B14F-4D97-AF65-F5344CB8AC3E}">
        <p14:creationId xmlns:p14="http://schemas.microsoft.com/office/powerpoint/2010/main" val="36376138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a:t>
            </a:r>
            <a:endParaRPr lang="en-US" dirty="0"/>
          </a:p>
        </p:txBody>
      </p:sp>
      <p:sp>
        <p:nvSpPr>
          <p:cNvPr id="3" name="Content Placeholder 2"/>
          <p:cNvSpPr>
            <a:spLocks noGrp="1"/>
          </p:cNvSpPr>
          <p:nvPr>
            <p:ph idx="1"/>
          </p:nvPr>
        </p:nvSpPr>
        <p:spPr/>
        <p:txBody>
          <a:bodyPr>
            <a:normAutofit/>
          </a:bodyPr>
          <a:lstStyle/>
          <a:p>
            <a:r>
              <a:rPr lang="en-US" sz="4800" dirty="0" smtClean="0"/>
              <a:t>Does the sales person have a good record?</a:t>
            </a:r>
          </a:p>
          <a:p>
            <a:r>
              <a:rPr lang="en-US" sz="4800" dirty="0" smtClean="0"/>
              <a:t>Where does the car come from?</a:t>
            </a:r>
          </a:p>
          <a:p>
            <a:r>
              <a:rPr lang="en-US" sz="4800" dirty="0" smtClean="0"/>
              <a:t>What do we know about the car?</a:t>
            </a:r>
            <a:endParaRPr lang="en-US" sz="4800" dirty="0"/>
          </a:p>
        </p:txBody>
      </p:sp>
    </p:spTree>
    <p:extLst>
      <p:ext uri="{BB962C8B-B14F-4D97-AF65-F5344CB8AC3E}">
        <p14:creationId xmlns:p14="http://schemas.microsoft.com/office/powerpoint/2010/main" val="2950049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Would you use this data?</a:t>
            </a:r>
            <a:endParaRPr lang="en-US" dirty="0"/>
          </a:p>
        </p:txBody>
      </p:sp>
      <p:pic>
        <p:nvPicPr>
          <p:cNvPr id="4" name="Content Placeholder 3"/>
          <p:cNvPicPr>
            <a:picLocks noGrp="1" noChangeAspect="1"/>
          </p:cNvPicPr>
          <p:nvPr>
            <p:ph idx="1"/>
          </p:nvPr>
        </p:nvPicPr>
        <p:blipFill>
          <a:blip r:embed="rId2"/>
          <a:stretch>
            <a:fillRect/>
          </a:stretch>
        </p:blipFill>
        <p:spPr>
          <a:xfrm>
            <a:off x="3943239" y="2140648"/>
            <a:ext cx="4305521" cy="3721291"/>
          </a:xfrm>
          <a:prstGeom prst="rect">
            <a:avLst/>
          </a:prstGeom>
        </p:spPr>
      </p:pic>
    </p:spTree>
    <p:extLst>
      <p:ext uri="{BB962C8B-B14F-4D97-AF65-F5344CB8AC3E}">
        <p14:creationId xmlns:p14="http://schemas.microsoft.com/office/powerpoint/2010/main" val="39404979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would you trust this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3517" y="1825625"/>
            <a:ext cx="7384966" cy="4351338"/>
          </a:xfr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0868" t="78809" r="12241"/>
          <a:stretch/>
        </p:blipFill>
        <p:spPr>
          <a:xfrm>
            <a:off x="228438" y="1690688"/>
            <a:ext cx="11882088" cy="4021592"/>
          </a:xfrm>
          <a:prstGeom prst="rect">
            <a:avLst/>
          </a:prstGeom>
        </p:spPr>
      </p:pic>
      <p:sp>
        <p:nvSpPr>
          <p:cNvPr id="6" name="Rectangle 5"/>
          <p:cNvSpPr/>
          <p:nvPr/>
        </p:nvSpPr>
        <p:spPr>
          <a:xfrm>
            <a:off x="2744564" y="4531179"/>
            <a:ext cx="6849835" cy="1181101"/>
          </a:xfrm>
          <a:prstGeom prst="rect">
            <a:avLst/>
          </a:prstGeom>
          <a:noFill/>
          <a:ln w="1079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13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a:t>
            </a:r>
            <a:endParaRPr lang="en-US" dirty="0"/>
          </a:p>
        </p:txBody>
      </p:sp>
      <p:sp>
        <p:nvSpPr>
          <p:cNvPr id="3" name="Content Placeholder 2"/>
          <p:cNvSpPr>
            <a:spLocks noGrp="1"/>
          </p:cNvSpPr>
          <p:nvPr>
            <p:ph idx="1"/>
          </p:nvPr>
        </p:nvSpPr>
        <p:spPr/>
        <p:txBody>
          <a:bodyPr>
            <a:normAutofit/>
          </a:bodyPr>
          <a:lstStyle/>
          <a:p>
            <a:r>
              <a:rPr lang="en-US" sz="4800" dirty="0" smtClean="0"/>
              <a:t>Does the provider have a good record?</a:t>
            </a:r>
          </a:p>
          <a:p>
            <a:r>
              <a:rPr lang="en-US" sz="4800" dirty="0" smtClean="0"/>
              <a:t>Where do the data come from?</a:t>
            </a:r>
          </a:p>
          <a:p>
            <a:r>
              <a:rPr lang="en-US" sz="4800" dirty="0" smtClean="0"/>
              <a:t>What do we know about the data?</a:t>
            </a:r>
            <a:endParaRPr lang="en-US" sz="4800" dirty="0"/>
          </a:p>
        </p:txBody>
      </p:sp>
      <p:sp>
        <p:nvSpPr>
          <p:cNvPr id="4" name="TextBox 3"/>
          <p:cNvSpPr txBox="1"/>
          <p:nvPr/>
        </p:nvSpPr>
        <p:spPr>
          <a:xfrm>
            <a:off x="2867025" y="4314915"/>
            <a:ext cx="6457950" cy="1862048"/>
          </a:xfrm>
          <a:prstGeom prst="rect">
            <a:avLst/>
          </a:prstGeom>
          <a:noFill/>
        </p:spPr>
        <p:txBody>
          <a:bodyPr wrap="square" rtlCol="0">
            <a:spAutoFit/>
          </a:bodyPr>
          <a:lstStyle/>
          <a:p>
            <a:pPr algn="ctr"/>
            <a:r>
              <a:rPr lang="en-US" sz="11500" dirty="0" smtClean="0"/>
              <a:t>Metadata!</a:t>
            </a:r>
            <a:endParaRPr lang="en-US" sz="11500" dirty="0"/>
          </a:p>
        </p:txBody>
      </p:sp>
    </p:spTree>
    <p:extLst>
      <p:ext uri="{BB962C8B-B14F-4D97-AF65-F5344CB8AC3E}">
        <p14:creationId xmlns:p14="http://schemas.microsoft.com/office/powerpoint/2010/main" val="748706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stockmarket.xlsx”</a:t>
            </a:r>
            <a:endParaRPr lang="en-US" dirty="0"/>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3067139646"/>
              </p:ext>
            </p:extLst>
          </p:nvPr>
        </p:nvGraphicFramePr>
        <p:xfrm>
          <a:off x="7679980" y="1937542"/>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dirty="0">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10" name="Content Placeholder 3"/>
          <p:cNvPicPr>
            <a:picLocks noChangeAspect="1"/>
          </p:cNvPicPr>
          <p:nvPr/>
        </p:nvPicPr>
        <p:blipFill>
          <a:blip r:embed="rId2"/>
          <a:stretch>
            <a:fillRect/>
          </a:stretch>
        </p:blipFill>
        <p:spPr>
          <a:xfrm>
            <a:off x="1045028" y="2140646"/>
            <a:ext cx="4305521" cy="3721291"/>
          </a:xfrm>
          <a:prstGeom prst="rect">
            <a:avLst/>
          </a:prstGeom>
        </p:spPr>
      </p:pic>
      <p:sp>
        <p:nvSpPr>
          <p:cNvPr id="4" name="Right Arrow 3"/>
          <p:cNvSpPr/>
          <p:nvPr/>
        </p:nvSpPr>
        <p:spPr>
          <a:xfrm>
            <a:off x="5625194" y="3127712"/>
            <a:ext cx="2669720" cy="174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9571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dirty="0">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dirty="0" smtClean="0">
                          <a:effectLst/>
                          <a:latin typeface="Arial" panose="020B0604020202020204" pitchFamily="34" charset="0"/>
                        </a:rPr>
                        <a:t>S&amp;P 500, Index, Daily, Not Seasonally Adjusted</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dirty="0" smtClean="0">
                          <a:effectLst/>
                          <a:latin typeface="Arial" panose="020B0604020202020204" pitchFamily="34" charset="0"/>
                        </a:rPr>
                        <a:t>Frequency: Daily, Close</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15478118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 downloaded from FRED.”</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dirty="0">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dirty="0" smtClean="0">
                          <a:effectLst/>
                          <a:latin typeface="Arial" panose="020B0604020202020204" pitchFamily="34" charset="0"/>
                        </a:rPr>
                        <a:t>S&amp;P 500, Index, Daily, Not Seasonally Adjusted</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dirty="0" smtClean="0">
                          <a:effectLst/>
                          <a:latin typeface="Arial" panose="020B0604020202020204" pitchFamily="34" charset="0"/>
                        </a:rPr>
                        <a:t>Frequency: Daily, Close</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40186788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the menu today</a:t>
            </a:r>
            <a:endParaRPr lang="en-US" dirty="0"/>
          </a:p>
        </p:txBody>
      </p:sp>
      <p:sp>
        <p:nvSpPr>
          <p:cNvPr id="3" name="Content Placeholder 2"/>
          <p:cNvSpPr>
            <a:spLocks noGrp="1"/>
          </p:cNvSpPr>
          <p:nvPr>
            <p:ph idx="1"/>
          </p:nvPr>
        </p:nvSpPr>
        <p:spPr/>
        <p:txBody>
          <a:bodyPr/>
          <a:lstStyle/>
          <a:p>
            <a:r>
              <a:rPr lang="en-US" u="sng" dirty="0" smtClean="0"/>
              <a:t>Data provenance</a:t>
            </a:r>
            <a:r>
              <a:rPr lang="en-US" dirty="0" smtClean="0"/>
              <a:t>: what you want is what you should get</a:t>
            </a:r>
          </a:p>
          <a:p>
            <a:r>
              <a:rPr lang="en-US" u="sng" dirty="0" smtClean="0"/>
              <a:t>README</a:t>
            </a:r>
            <a:r>
              <a:rPr lang="en-US" dirty="0" smtClean="0"/>
              <a:t> when you can</a:t>
            </a:r>
          </a:p>
          <a:p>
            <a:r>
              <a:rPr lang="en-US" dirty="0" smtClean="0"/>
              <a:t>The </a:t>
            </a:r>
            <a:r>
              <a:rPr lang="en-US" u="sng" dirty="0" smtClean="0"/>
              <a:t>Archive</a:t>
            </a:r>
            <a:r>
              <a:rPr lang="en-US" dirty="0" smtClean="0"/>
              <a:t> at the End of the Universe: better than your average website</a:t>
            </a:r>
          </a:p>
          <a:p>
            <a:pPr lvl="1"/>
            <a:r>
              <a:rPr lang="en-US" dirty="0" smtClean="0"/>
              <a:t>Subplot: When its confidential?</a:t>
            </a:r>
          </a:p>
        </p:txBody>
      </p:sp>
    </p:spTree>
    <p:extLst>
      <p:ext uri="{BB962C8B-B14F-4D97-AF65-F5344CB8AC3E}">
        <p14:creationId xmlns:p14="http://schemas.microsoft.com/office/powerpoint/2010/main" val="3037657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 downloaded from FRED.”</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dirty="0">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dirty="0" smtClean="0">
                          <a:effectLst/>
                          <a:latin typeface="Arial" panose="020B0604020202020204" pitchFamily="34" charset="0"/>
                        </a:rPr>
                        <a:t>S&amp;P 500, Index, Daily, Not Seasonally Adjusted</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dirty="0" smtClean="0">
                          <a:effectLst/>
                          <a:latin typeface="Arial" panose="020B0604020202020204" pitchFamily="34" charset="0"/>
                        </a:rPr>
                        <a:t>Frequency: Daily, Close</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smtClean="0"/>
              <a:t>S&amp;P Dow Jones Indices LLC. 2020. “</a:t>
            </a:r>
            <a:r>
              <a:rPr lang="en-US" i="1" dirty="0" smtClean="0"/>
              <a:t>S&amp;P 500 [SP500] [dataset]”</a:t>
            </a:r>
            <a:r>
              <a:rPr lang="en-US" dirty="0" smtClean="0"/>
              <a:t>, retrieved from FRED, Federal Reserve Bank of St. Louis; https</a:t>
            </a:r>
            <a:r>
              <a:rPr lang="en-US" dirty="0"/>
              <a:t>://</a:t>
            </a:r>
            <a:r>
              <a:rPr lang="en-US" dirty="0" smtClean="0"/>
              <a:t>fred.stlouisfed.org/series/SP500, June 26, 2020. </a:t>
            </a:r>
            <a:endParaRPr lang="en-US" dirty="0"/>
          </a:p>
        </p:txBody>
      </p:sp>
    </p:spTree>
    <p:extLst>
      <p:ext uri="{BB962C8B-B14F-4D97-AF65-F5344CB8AC3E}">
        <p14:creationId xmlns:p14="http://schemas.microsoft.com/office/powerpoint/2010/main" val="39657813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We’re all set then.</a:t>
            </a:r>
            <a:endParaRPr lang="en-US" dirty="0"/>
          </a:p>
        </p:txBody>
      </p:sp>
    </p:spTree>
    <p:extLst>
      <p:ext uri="{BB962C8B-B14F-4D97-AF65-F5344CB8AC3E}">
        <p14:creationId xmlns:p14="http://schemas.microsoft.com/office/powerpoint/2010/main" val="712686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“SP500.xlsx, from S&amp;P (2020). Not provided as part of replication package because © S&amp;P. ”</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dirty="0">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dirty="0" smtClean="0">
                          <a:effectLst/>
                          <a:latin typeface="Arial" panose="020B0604020202020204" pitchFamily="34" charset="0"/>
                        </a:rPr>
                        <a:t>S&amp;P 500, Index, Daily, Not Seasonally Adjusted</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dirty="0" smtClean="0">
                          <a:effectLst/>
                          <a:latin typeface="Arial" panose="020B0604020202020204" pitchFamily="34" charset="0"/>
                        </a:rPr>
                        <a:t>Frequency: Daily, Close</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smtClean="0"/>
              <a:t>S&amp;P Dow Jones Indices LLC. 2020. “</a:t>
            </a:r>
            <a:r>
              <a:rPr lang="en-US" i="1" dirty="0" smtClean="0"/>
              <a:t>S&amp;P 500 [SP500] [dataset]”</a:t>
            </a:r>
            <a:r>
              <a:rPr lang="en-US" dirty="0" smtClean="0"/>
              <a:t>, retrieved from FRED, Federal Reserve Bank of St. Louis; https</a:t>
            </a:r>
            <a:r>
              <a:rPr lang="en-US" dirty="0"/>
              <a:t>://</a:t>
            </a:r>
            <a:r>
              <a:rPr lang="en-US" dirty="0" smtClean="0"/>
              <a:t>fred.stlouisfed.org/series/SP500, June 26, 2020. </a:t>
            </a:r>
            <a:endParaRPr lang="en-US" dirty="0"/>
          </a:p>
        </p:txBody>
      </p:sp>
    </p:spTree>
    <p:extLst>
      <p:ext uri="{BB962C8B-B14F-4D97-AF65-F5344CB8AC3E}">
        <p14:creationId xmlns:p14="http://schemas.microsoft.com/office/powerpoint/2010/main" val="37074934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Availability Statements</a:t>
            </a:r>
            <a:endParaRPr lang="en-US" dirty="0"/>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smtClean="0"/>
              <a:t>Describes data file, where to get it, how to get it, and any conditions of obtaining it</a:t>
            </a:r>
            <a:endParaRPr lang="en-US" sz="3200" dirty="0"/>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4956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Citation</a:t>
            </a:r>
            <a:endParaRPr lang="en-US" dirty="0"/>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smtClean="0"/>
              <a:t>Attributes the file to the proper source</a:t>
            </a:r>
            <a:endParaRPr lang="en-US" sz="3200" dirty="0"/>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9479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Starts with Data Citations</a:t>
            </a:r>
            <a:endParaRPr lang="en-US" dirty="0"/>
          </a:p>
        </p:txBody>
      </p:sp>
      <p:sp>
        <p:nvSpPr>
          <p:cNvPr id="3" name="Content Placeholder 2"/>
          <p:cNvSpPr>
            <a:spLocks noGrp="1"/>
          </p:cNvSpPr>
          <p:nvPr>
            <p:ph idx="1"/>
          </p:nvPr>
        </p:nvSpPr>
        <p:spPr/>
        <p:txBody>
          <a:bodyPr/>
          <a:lstStyle/>
          <a:p>
            <a:r>
              <a:rPr lang="en-US" dirty="0" smtClean="0"/>
              <a:t>Data Citation Principles</a:t>
            </a:r>
            <a:endParaRPr lang="en-US" dirty="0"/>
          </a:p>
          <a:p>
            <a:r>
              <a:rPr lang="en-US" dirty="0" smtClean="0"/>
              <a:t>Image of a standard data citation</a:t>
            </a:r>
            <a:endParaRPr lang="en-US" dirty="0"/>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smtClean="0">
                <a:solidFill>
                  <a:schemeClr val="bg2">
                    <a:lumMod val="75000"/>
                  </a:schemeClr>
                </a:solidFill>
              </a:rPr>
              <a:t>Data Citation Synthesis Group: Joint Declaration of Data Citation Principles. </a:t>
            </a:r>
            <a:r>
              <a:rPr lang="en-US" sz="1100" dirty="0" err="1" smtClean="0">
                <a:solidFill>
                  <a:schemeClr val="bg2">
                    <a:lumMod val="75000"/>
                  </a:schemeClr>
                </a:solidFill>
              </a:rPr>
              <a:t>Martone</a:t>
            </a:r>
            <a:r>
              <a:rPr lang="en-US" sz="1100" dirty="0" smtClean="0">
                <a:solidFill>
                  <a:schemeClr val="bg2">
                    <a:lumMod val="75000"/>
                  </a:schemeClr>
                </a:solidFill>
              </a:rPr>
              <a:t> M. (</a:t>
            </a:r>
            <a:r>
              <a:rPr lang="en-US" sz="1100" dirty="0">
                <a:solidFill>
                  <a:schemeClr val="bg2">
                    <a:lumMod val="75000"/>
                  </a:schemeClr>
                </a:solidFill>
              </a:rPr>
              <a:t>ed</a:t>
            </a:r>
            <a:r>
              <a:rPr lang="en-US" sz="1100" dirty="0" smtClean="0">
                <a:solidFill>
                  <a:schemeClr val="bg2">
                    <a:lumMod val="75000"/>
                  </a:schemeClr>
                </a:solidFill>
              </a:rPr>
              <a:t>.) San Diego CA: FORCE11; 2014 [</a:t>
            </a:r>
            <a:r>
              <a:rPr lang="en-US" sz="1100" dirty="0" smtClean="0">
                <a:solidFill>
                  <a:schemeClr val="bg2">
                    <a:lumMod val="75000"/>
                  </a:schemeClr>
                </a:solidFill>
                <a:hlinkClick r:id="rId4"/>
              </a:rPr>
              <a:t>https</a:t>
            </a:r>
            <a:r>
              <a:rPr lang="en-US" sz="1100" dirty="0">
                <a:solidFill>
                  <a:schemeClr val="bg2">
                    <a:lumMod val="75000"/>
                  </a:schemeClr>
                </a:solidFill>
                <a:hlinkClick r:id="rId4"/>
              </a:rPr>
              <a:t>://www.force11.org/group/joint-declaration-data-citation-principles-final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4649786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Data Citations are Hard!</a:t>
            </a:r>
            <a:endParaRPr lang="en-US" dirty="0"/>
          </a:p>
        </p:txBody>
      </p:sp>
    </p:spTree>
    <p:extLst>
      <p:ext uri="{BB962C8B-B14F-4D97-AF65-F5344CB8AC3E}">
        <p14:creationId xmlns:p14="http://schemas.microsoft.com/office/powerpoint/2010/main" val="3726200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the AEA, every manuscript is checked</a:t>
            </a:r>
            <a:endParaRPr lang="en-US" dirty="0"/>
          </a:p>
        </p:txBody>
      </p:sp>
      <p:sp>
        <p:nvSpPr>
          <p:cNvPr id="3" name="Content Placeholder 2"/>
          <p:cNvSpPr>
            <a:spLocks noGrp="1"/>
          </p:cNvSpPr>
          <p:nvPr>
            <p:ph idx="1"/>
          </p:nvPr>
        </p:nvSpPr>
        <p:spPr/>
        <p:txBody>
          <a:bodyPr>
            <a:normAutofit/>
          </a:bodyPr>
          <a:lstStyle/>
          <a:p>
            <a:r>
              <a:rPr lang="en-US" dirty="0" smtClean="0"/>
              <a:t>What datasets are used</a:t>
            </a:r>
            <a:endParaRPr lang="en-US" dirty="0"/>
          </a:p>
          <a:p>
            <a:r>
              <a:rPr lang="en-US" dirty="0" smtClean="0"/>
              <a:t>Are they cited</a:t>
            </a:r>
            <a:r>
              <a:rPr lang="en-US" dirty="0"/>
              <a:t>?</a:t>
            </a:r>
          </a:p>
          <a:p>
            <a:r>
              <a:rPr lang="en-US" dirty="0" smtClean="0"/>
              <a:t>Is there additional information on access? </a:t>
            </a:r>
            <a:endParaRPr lang="en-US" dirty="0"/>
          </a:p>
          <a:p>
            <a:r>
              <a:rPr lang="en-US" dirty="0" smtClean="0"/>
              <a:t>Is there license/ data use information</a:t>
            </a:r>
            <a:r>
              <a:rPr lang="en-US" dirty="0"/>
              <a:t>?</a:t>
            </a:r>
          </a:p>
          <a:p>
            <a:pPr lvl="1"/>
            <a:r>
              <a:rPr lang="en-US" dirty="0" smtClean="0"/>
              <a:t>→ </a:t>
            </a:r>
            <a:r>
              <a:rPr lang="en-US" b="1" u="sng" dirty="0" smtClean="0">
                <a:solidFill>
                  <a:schemeClr val="accent6">
                    <a:lumMod val="75000"/>
                  </a:schemeClr>
                </a:solidFill>
              </a:rPr>
              <a:t>Should</a:t>
            </a:r>
            <a:r>
              <a:rPr lang="en-US" dirty="0" smtClean="0"/>
              <a:t> the author provide the data</a:t>
            </a:r>
            <a:r>
              <a:rPr lang="en-US" dirty="0"/>
              <a:t>?</a:t>
            </a:r>
          </a:p>
          <a:p>
            <a:pPr lvl="1"/>
            <a:r>
              <a:rPr lang="en-US" dirty="0" smtClean="0"/>
              <a:t>→ Is the author </a:t>
            </a:r>
            <a:r>
              <a:rPr lang="en-US" b="1" u="sng" dirty="0" smtClean="0">
                <a:solidFill>
                  <a:srgbClr val="FF0000"/>
                </a:solidFill>
              </a:rPr>
              <a:t>allowed</a:t>
            </a:r>
            <a:r>
              <a:rPr lang="en-US" dirty="0" smtClean="0"/>
              <a:t> to provide data</a:t>
            </a:r>
            <a:r>
              <a:rPr lang="en-US" dirty="0"/>
              <a:t>?</a:t>
            </a:r>
          </a:p>
        </p:txBody>
      </p:sp>
    </p:spTree>
    <p:extLst>
      <p:ext uri="{BB962C8B-B14F-4D97-AF65-F5344CB8AC3E}">
        <p14:creationId xmlns:p14="http://schemas.microsoft.com/office/powerpoint/2010/main" val="427869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Academic data publisher</a:t>
            </a:r>
            <a:endParaRPr lang="en-US" dirty="0"/>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5804986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Academic data publisher</a:t>
            </a:r>
            <a:endParaRPr lang="en-US" dirty="0"/>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6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25448710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Academic data publisher-new</a:t>
            </a:r>
            <a:r>
              <a:rPr lang="en-US" dirty="0"/>
              <a:t>!</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7750494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Data Rights</a:t>
            </a:r>
            <a:endParaRPr lang="en-US" dirty="0"/>
          </a:p>
        </p:txBody>
      </p:sp>
    </p:spTree>
    <p:extLst>
      <p:ext uri="{BB962C8B-B14F-4D97-AF65-F5344CB8AC3E}">
        <p14:creationId xmlns:p14="http://schemas.microsoft.com/office/powerpoint/2010/main" val="2605079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Rights to </a:t>
            </a:r>
            <a:r>
              <a:rPr lang="en-US" b="1" u="sng" dirty="0" smtClean="0"/>
              <a:t>use</a:t>
            </a:r>
            <a:r>
              <a:rPr lang="en-US" dirty="0" smtClean="0"/>
              <a:t> data</a:t>
            </a:r>
            <a:endParaRPr lang="en-US" dirty="0"/>
          </a:p>
        </p:txBody>
      </p:sp>
      <p:sp>
        <p:nvSpPr>
          <p:cNvPr id="3" name="Content Placeholder 2"/>
          <p:cNvSpPr>
            <a:spLocks noGrp="1"/>
          </p:cNvSpPr>
          <p:nvPr>
            <p:ph idx="1"/>
          </p:nvPr>
        </p:nvSpPr>
        <p:spPr/>
        <p:txBody>
          <a:bodyPr/>
          <a:lstStyle/>
          <a:p>
            <a:r>
              <a:rPr lang="en-US" dirty="0" smtClean="0"/>
              <a:t>You browsed a website</a:t>
            </a:r>
          </a:p>
          <a:p>
            <a:r>
              <a:rPr lang="en-US" dirty="0" smtClean="0"/>
              <a:t>You purchased the data</a:t>
            </a:r>
          </a:p>
          <a:p>
            <a:r>
              <a:rPr lang="en-US" dirty="0" smtClean="0"/>
              <a:t>You signed a data use agreement</a:t>
            </a:r>
          </a:p>
          <a:p>
            <a:r>
              <a:rPr lang="en-US" dirty="0" smtClean="0"/>
              <a:t>You created the data (lab experiment)</a:t>
            </a:r>
          </a:p>
          <a:p>
            <a:r>
              <a:rPr lang="en-US" dirty="0" smtClean="0"/>
              <a:t>You had survey respondents consent to use (IRB approval!)</a:t>
            </a:r>
            <a:endParaRPr lang="en-US" dirty="0"/>
          </a:p>
        </p:txBody>
      </p:sp>
    </p:spTree>
    <p:extLst>
      <p:ext uri="{BB962C8B-B14F-4D97-AF65-F5344CB8AC3E}">
        <p14:creationId xmlns:p14="http://schemas.microsoft.com/office/powerpoint/2010/main" val="12025550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Rights to </a:t>
            </a:r>
            <a:r>
              <a:rPr lang="en-US" b="1" u="sng" dirty="0" smtClean="0"/>
              <a:t>distribute</a:t>
            </a:r>
            <a:r>
              <a:rPr lang="en-US" dirty="0" smtClean="0"/>
              <a:t> the data</a:t>
            </a:r>
            <a:endParaRPr lang="en-US" dirty="0"/>
          </a:p>
        </p:txBody>
      </p:sp>
      <p:sp>
        <p:nvSpPr>
          <p:cNvPr id="3" name="Content Placeholder 2"/>
          <p:cNvSpPr>
            <a:spLocks noGrp="1"/>
          </p:cNvSpPr>
          <p:nvPr>
            <p:ph idx="1"/>
          </p:nvPr>
        </p:nvSpPr>
        <p:spPr/>
        <p:txBody>
          <a:bodyPr/>
          <a:lstStyle/>
          <a:p>
            <a:r>
              <a:rPr lang="en-US" dirty="0" smtClean="0"/>
              <a:t>If you created the data, you decide.</a:t>
            </a:r>
          </a:p>
          <a:p>
            <a:r>
              <a:rPr lang="en-US" dirty="0" smtClean="0"/>
              <a:t>If you got it from somewhere else:</a:t>
            </a:r>
          </a:p>
          <a:p>
            <a:endParaRPr lang="en-US" dirty="0" smtClean="0"/>
          </a:p>
          <a:p>
            <a:pPr marL="0" indent="0">
              <a:buNone/>
            </a:pPr>
            <a:r>
              <a:rPr lang="en-US" dirty="0" smtClean="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86355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Citing restricted-access data</a:t>
            </a:r>
            <a:endParaRPr lang="en-US" dirty="0"/>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smtClean="0"/>
              <a:t>“Well, I can’t download the data, so I can’t cite it.”</a:t>
            </a:r>
            <a:endParaRPr lang="en-US" sz="4800" dirty="0"/>
          </a:p>
        </p:txBody>
      </p:sp>
    </p:spTree>
    <p:extLst>
      <p:ext uri="{BB962C8B-B14F-4D97-AF65-F5344CB8AC3E}">
        <p14:creationId xmlns:p14="http://schemas.microsoft.com/office/powerpoint/2010/main" val="27592436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Wrong</a:t>
            </a:r>
            <a:endParaRPr lang="en-US" dirty="0"/>
          </a:p>
        </p:txBody>
      </p:sp>
    </p:spTree>
    <p:extLst>
      <p:ext uri="{BB962C8B-B14F-4D97-AF65-F5344CB8AC3E}">
        <p14:creationId xmlns:p14="http://schemas.microsoft.com/office/powerpoint/2010/main" val="2357579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4: German Restricted-access</a:t>
            </a:r>
            <a:endParaRPr lang="en-US" dirty="0"/>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902309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4: German Restricted-access</a:t>
            </a:r>
            <a:endParaRPr lang="en-US" dirty="0"/>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139545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4: German Restricted-access</a:t>
            </a:r>
            <a:endParaRPr lang="en-US" dirty="0"/>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1814075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a:xfrm>
            <a:off x="6172199" y="1784804"/>
            <a:ext cx="5181600" cy="4351338"/>
          </a:xfrm>
        </p:spPr>
        <p:txBody>
          <a:bodyPr>
            <a:normAutofit fontScale="92500" lnSpcReduction="10000"/>
          </a:bodyPr>
          <a:lstStyle/>
          <a:p>
            <a:pPr marL="0" indent="0">
              <a:buNone/>
            </a:pPr>
            <a:r>
              <a:rPr lang="en-US" dirty="0" smtClean="0">
                <a:hlinkClick r:id="rId2"/>
              </a:rPr>
              <a:t>ICPSR</a:t>
            </a:r>
            <a:r>
              <a:rPr lang="en-US" dirty="0" smtClean="0"/>
              <a:t> notes that a citation should include the following items:</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chemeClr val="accent4">
                    <a:lumMod val="75000"/>
                  </a:schemeClr>
                </a:solidFill>
              </a:rPr>
              <a:t>Version</a:t>
            </a:r>
            <a:endParaRPr lang="en-US" dirty="0">
              <a:solidFill>
                <a:schemeClr val="accent4">
                  <a:lumMod val="75000"/>
                </a:schemeClr>
              </a:solidFill>
            </a:endParaRPr>
          </a:p>
          <a:p>
            <a:r>
              <a:rPr lang="en-US" dirty="0" smtClean="0">
                <a:solidFill>
                  <a:srgbClr val="C00000"/>
                </a:solidFill>
              </a:rPr>
              <a:t>Persistent identifier</a:t>
            </a:r>
            <a:endParaRPr lang="en-US" dirty="0">
              <a:solidFill>
                <a:srgbClr val="C00000"/>
              </a:solidFill>
            </a:endParaRPr>
          </a:p>
        </p:txBody>
      </p:sp>
      <p:sp>
        <p:nvSpPr>
          <p:cNvPr id="5" name="Content Placeholder 4"/>
          <p:cNvSpPr>
            <a:spLocks noGrp="1"/>
          </p:cNvSpPr>
          <p:nvPr>
            <p:ph sz="half" idx="2"/>
          </p:nvPr>
        </p:nvSpPr>
        <p:spPr>
          <a:xfrm>
            <a:off x="734786" y="1784804"/>
            <a:ext cx="5181600" cy="4351338"/>
          </a:xfrm>
        </p:spPr>
        <p:txBody>
          <a:bodyPr>
            <a:normAutofit fontScale="92500" lnSpcReduction="10000"/>
          </a:bodyPr>
          <a:lstStyle/>
          <a:p>
            <a:r>
              <a:rPr lang="en-US" dirty="0" smtClean="0">
                <a:hlinkClick r:id="rId3"/>
              </a:rPr>
              <a:t>CMOS</a:t>
            </a:r>
            <a:r>
              <a:rPr lang="en-US" dirty="0" smtClean="0"/>
              <a:t> notes (16</a:t>
            </a:r>
            <a:r>
              <a:rPr lang="en-US" baseline="30000" dirty="0" smtClean="0"/>
              <a:t>th</a:t>
            </a:r>
            <a:r>
              <a:rPr lang="en-US" dirty="0" smtClean="0"/>
              <a:t> ed., 14.1)</a:t>
            </a:r>
          </a:p>
          <a:p>
            <a:pPr marL="0" indent="0">
              <a:buNone/>
            </a:pPr>
            <a:r>
              <a:rPr lang="en-US" dirty="0" smtClean="0"/>
              <a:t>“Regardless of the convention being followed, </a:t>
            </a:r>
            <a:r>
              <a:rPr lang="en-US" b="1" dirty="0" smtClean="0"/>
              <a:t>source citations </a:t>
            </a:r>
            <a:r>
              <a:rPr lang="en-US" dirty="0" smtClean="0"/>
              <a:t>must always provide sufficient information either to </a:t>
            </a:r>
            <a:r>
              <a:rPr lang="en-US" b="1" dirty="0" smtClean="0"/>
              <a:t>lead readers directly to the sources</a:t>
            </a:r>
            <a:r>
              <a:rPr lang="en-US" dirty="0" smtClean="0"/>
              <a:t> consulted or, for materials that may </a:t>
            </a:r>
            <a:r>
              <a:rPr lang="en-US" b="1" i="1" dirty="0" smtClean="0"/>
              <a:t>not be readily available</a:t>
            </a:r>
            <a:r>
              <a:rPr lang="en-US" dirty="0" smtClean="0"/>
              <a:t>, to enable readers to </a:t>
            </a:r>
            <a:r>
              <a:rPr lang="en-US" b="1" i="1" dirty="0" smtClean="0"/>
              <a:t>positively identify them, regardless of whether the sources are published or unpublished or in printed or electronic form</a:t>
            </a:r>
            <a:r>
              <a:rPr lang="en-US" dirty="0" smtClean="0"/>
              <a:t>.”</a:t>
            </a:r>
            <a:endParaRPr lang="en-US" dirty="0"/>
          </a:p>
        </p:txBody>
      </p:sp>
    </p:spTree>
    <p:extLst>
      <p:ext uri="{BB962C8B-B14F-4D97-AF65-F5344CB8AC3E}">
        <p14:creationId xmlns:p14="http://schemas.microsoft.com/office/powerpoint/2010/main" val="167331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AEA Data &amp; Code Availability Policy (2019</a:t>
            </a:r>
            <a:r>
              <a:rPr lang="en-US" dirty="0"/>
              <a:t>)</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smtClean="0">
                <a:solidFill>
                  <a:schemeClr val="bg1">
                    <a:lumMod val="75000"/>
                  </a:schemeClr>
                </a:solidFill>
              </a:rPr>
              <a:t>It is the policy of the American Economic Association to publish papers only if the data used in the analysis are </a:t>
            </a:r>
            <a:r>
              <a:rPr lang="en-US" b="1" u="sng" dirty="0" smtClean="0"/>
              <a:t>clearly and precisely </a:t>
            </a:r>
            <a:r>
              <a:rPr lang="en-US" dirty="0" smtClean="0">
                <a:solidFill>
                  <a:schemeClr val="bg1">
                    <a:lumMod val="75000"/>
                  </a:schemeClr>
                </a:solidFill>
              </a:rPr>
              <a:t>documented and </a:t>
            </a:r>
            <a:r>
              <a:rPr lang="en-US" b="1" u="sng" dirty="0" smtClean="0"/>
              <a:t>access to the data and code is clearly and precisely documented and is non-exclusive to the authors</a:t>
            </a:r>
            <a:r>
              <a:rPr lang="en-US" b="1" u="sng" dirty="0"/>
              <a:t>.</a:t>
            </a:r>
          </a:p>
          <a:p>
            <a:pPr fontAlgn="base"/>
            <a:r>
              <a:rPr lang="en-US" dirty="0" smtClean="0">
                <a:solidFill>
                  <a:schemeClr val="bg1">
                    <a:lumMod val="75000"/>
                  </a:schemeClr>
                </a:solidFill>
              </a:rPr>
              <a:t>Authors of accepted papers that contain empirical work, simulations, or experimental work must </a:t>
            </a:r>
            <a:r>
              <a:rPr lang="en-US" sz="3200" b="1" dirty="0" smtClean="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acceptance</a:t>
            </a:r>
            <a:r>
              <a:rPr lang="en-US" dirty="0" smtClean="0">
                <a:solidFill>
                  <a:schemeClr val="bg1">
                    <a:lumMod val="75000"/>
                  </a:schemeClr>
                </a:solidFill>
              </a:rPr>
              <a:t>, the data, programs, and other details of the computations </a:t>
            </a:r>
            <a:r>
              <a:rPr lang="en-US" sz="3200" b="1" dirty="0" smtClean="0">
                <a:solidFill>
                  <a:schemeClr val="accent4">
                    <a:lumMod val="75000"/>
                  </a:schemeClr>
                </a:solidFill>
              </a:rPr>
              <a:t>sufficient to permit replication</a:t>
            </a:r>
            <a:r>
              <a:rPr lang="en-US" dirty="0" smtClean="0">
                <a:solidFill>
                  <a:schemeClr val="bg1">
                    <a:lumMod val="75000"/>
                  </a:schemeClr>
                </a:solidFill>
              </a:rPr>
              <a:t>, as well as </a:t>
            </a:r>
            <a:r>
              <a:rPr lang="en-US" b="1" dirty="0" smtClean="0">
                <a:solidFill>
                  <a:schemeClr val="accent1">
                    <a:lumMod val="75000"/>
                  </a:schemeClr>
                </a:solidFill>
              </a:rPr>
              <a:t>information about access to data and programs</a:t>
            </a:r>
            <a:r>
              <a:rPr lang="en-US" b="1" dirty="0">
                <a:solidFill>
                  <a:schemeClr val="accent1">
                    <a:lumMod val="75000"/>
                  </a:schemeClr>
                </a:solidFill>
              </a:rPr>
              <a:t>.</a:t>
            </a:r>
          </a:p>
          <a:p>
            <a:endParaRPr lang="en-US" dirty="0"/>
          </a:p>
        </p:txBody>
      </p:sp>
    </p:spTree>
    <p:extLst>
      <p:ext uri="{BB962C8B-B14F-4D97-AF65-F5344CB8AC3E}">
        <p14:creationId xmlns:p14="http://schemas.microsoft.com/office/powerpoint/2010/main" val="3720326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These are archives</a:t>
            </a:r>
            <a:endParaRPr lang="en-US" dirty="0"/>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06025" y="1825625"/>
            <a:ext cx="4713949" cy="4351338"/>
          </a:xfrm>
        </p:spPr>
      </p:pic>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817217"/>
            <a:ext cx="5181600" cy="2368153"/>
          </a:xfrm>
        </p:spPr>
      </p:pic>
      <p:sp>
        <p:nvSpPr>
          <p:cNvPr id="11" name="TextBox 10"/>
          <p:cNvSpPr txBox="1"/>
          <p:nvPr/>
        </p:nvSpPr>
        <p:spPr>
          <a:xfrm>
            <a:off x="6700156" y="6311900"/>
            <a:ext cx="4653643" cy="246221"/>
          </a:xfrm>
          <a:prstGeom prst="rect">
            <a:avLst/>
          </a:prstGeom>
          <a:noFill/>
        </p:spPr>
        <p:txBody>
          <a:bodyPr wrap="square" rtlCol="0">
            <a:spAutoFit/>
          </a:bodyPr>
          <a:lstStyle/>
          <a:p>
            <a:r>
              <a:rPr lang="en-US" sz="1000" dirty="0" smtClean="0"/>
              <a:t>Source: https</a:t>
            </a:r>
            <a:r>
              <a:rPr lang="en-US" sz="1000" dirty="0"/>
              <a:t>://www.archives.gov/publications/prologue/2008/spring/frc.html</a:t>
            </a:r>
          </a:p>
        </p:txBody>
      </p:sp>
      <p:sp>
        <p:nvSpPr>
          <p:cNvPr id="12" name="TextBox 11"/>
          <p:cNvSpPr txBox="1"/>
          <p:nvPr/>
        </p:nvSpPr>
        <p:spPr>
          <a:xfrm>
            <a:off x="906236" y="5339443"/>
            <a:ext cx="5225143" cy="246221"/>
          </a:xfrm>
          <a:prstGeom prst="rect">
            <a:avLst/>
          </a:prstGeom>
          <a:noFill/>
        </p:spPr>
        <p:txBody>
          <a:bodyPr wrap="square" rtlCol="0">
            <a:spAutoFit/>
          </a:bodyPr>
          <a:lstStyle/>
          <a:p>
            <a:r>
              <a:rPr lang="en-US" sz="1000" dirty="0" smtClean="0"/>
              <a:t>Source: https</a:t>
            </a:r>
            <a:r>
              <a:rPr lang="en-US" sz="1000" dirty="0"/>
              <a:t>://chiddicksfamilytree.com/2017/11/08/use-it-or-lose-it/</a:t>
            </a:r>
          </a:p>
        </p:txBody>
      </p:sp>
    </p:spTree>
    <p:extLst>
      <p:ext uri="{BB962C8B-B14F-4D97-AF65-F5344CB8AC3E}">
        <p14:creationId xmlns:p14="http://schemas.microsoft.com/office/powerpoint/2010/main" val="42858309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They are citable</a:t>
            </a:r>
            <a:endParaRPr lang="en-US" dirty="0"/>
          </a:p>
        </p:txBody>
      </p:sp>
      <p:sp>
        <p:nvSpPr>
          <p:cNvPr id="6" name="Content Placeholder 5"/>
          <p:cNvSpPr>
            <a:spLocks noGrp="1"/>
          </p:cNvSpPr>
          <p:nvPr>
            <p:ph idx="1"/>
          </p:nvPr>
        </p:nvSpPr>
        <p:spPr/>
        <p:txBody>
          <a:bodyPr/>
          <a:lstStyle/>
          <a:p>
            <a:r>
              <a:rPr lang="en-US" dirty="0" smtClean="0"/>
              <a:t>Typescript of short story Brothers and Sisters by Budge Wilson, 2000, MS-2-650.2013-070, Box 3, Folder 9, Budge Wilson </a:t>
            </a:r>
            <a:r>
              <a:rPr lang="en-US" dirty="0" err="1" smtClean="0"/>
              <a:t>fonds</a:t>
            </a:r>
            <a:r>
              <a:rPr lang="en-US" dirty="0" smtClean="0"/>
              <a:t>, Dalhousie University Archives, Halifax, Nova Scotia, Canada</a:t>
            </a:r>
            <a:r>
              <a:rPr lang="en-US" dirty="0"/>
              <a:t>.</a:t>
            </a:r>
          </a:p>
        </p:txBody>
      </p:sp>
    </p:spTree>
    <p:extLst>
      <p:ext uri="{BB962C8B-B14F-4D97-AF65-F5344CB8AC3E}">
        <p14:creationId xmlns:p14="http://schemas.microsoft.com/office/powerpoint/2010/main" val="26051717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lnSpcReduction="10000"/>
          </a:bodyPr>
          <a:lstStyle/>
          <a:p>
            <a:pPr marL="0" indent="0">
              <a:buNone/>
            </a:pPr>
            <a:r>
              <a:rPr lang="en-US" dirty="0" smtClean="0">
                <a:hlinkClick r:id="rId2"/>
              </a:rPr>
              <a:t>ICPSR</a:t>
            </a:r>
            <a:r>
              <a:rPr lang="en-US" dirty="0" smtClean="0"/>
              <a:t> notes that a citation should include the following items:</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chemeClr val="accent4">
                    <a:lumMod val="75000"/>
                  </a:schemeClr>
                </a:solidFill>
              </a:rPr>
              <a:t>Version</a:t>
            </a:r>
            <a:endParaRPr lang="en-US" dirty="0">
              <a:solidFill>
                <a:schemeClr val="accent4">
                  <a:lumMod val="75000"/>
                </a:schemeClr>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lnSpcReduction="10000"/>
          </a:bodyPr>
          <a:lstStyle/>
          <a:p>
            <a:pPr marL="0" indent="0">
              <a:buNone/>
            </a:pPr>
            <a:r>
              <a:rPr lang="en-US" b="1" dirty="0" smtClean="0"/>
              <a:t>Suggested Citation</a:t>
            </a:r>
            <a:r>
              <a:rPr lang="en-US" b="1" dirty="0"/>
              <a:t>:</a:t>
            </a:r>
          </a:p>
          <a:p>
            <a:pPr marL="0" indent="0">
              <a:buNone/>
            </a:pPr>
            <a:r>
              <a:rPr lang="en-US" sz="3600" dirty="0" smtClean="0">
                <a:solidFill>
                  <a:schemeClr val="accent2"/>
                </a:solidFill>
              </a:rPr>
              <a:t>S&amp;P Dow Jones Indices LLC</a:t>
            </a:r>
            <a:r>
              <a:rPr lang="en-US" sz="3600" dirty="0" smtClean="0"/>
              <a:t>, </a:t>
            </a:r>
            <a:r>
              <a:rPr lang="en-US" sz="3600" i="1" dirty="0" smtClean="0">
                <a:solidFill>
                  <a:schemeClr val="accent6"/>
                </a:solidFill>
              </a:rPr>
              <a:t>S&amp;P 500 [SP500]</a:t>
            </a:r>
            <a:r>
              <a:rPr lang="en-US" sz="3600" dirty="0" smtClean="0">
                <a:solidFill>
                  <a:schemeClr val="accent6"/>
                </a:solidFill>
              </a:rPr>
              <a:t>, </a:t>
            </a:r>
            <a:r>
              <a:rPr lang="en-US" sz="3600" dirty="0" smtClean="0"/>
              <a:t>retrieved from </a:t>
            </a:r>
            <a:r>
              <a:rPr lang="en-US" sz="3600" dirty="0" smtClean="0">
                <a:solidFill>
                  <a:schemeClr val="accent1"/>
                </a:solidFill>
              </a:rPr>
              <a:t>FRED, Federal Reserve Bank of St. Louis</a:t>
            </a:r>
            <a:r>
              <a:rPr lang="en-US" sz="3600" dirty="0" smtClean="0"/>
              <a:t>; </a:t>
            </a:r>
            <a:r>
              <a:rPr lang="en-US" sz="3600" dirty="0" smtClean="0">
                <a:solidFill>
                  <a:srgbClr val="C00000"/>
                </a:solidFill>
              </a:rPr>
              <a:t>https</a:t>
            </a:r>
            <a:r>
              <a:rPr lang="en-US" sz="3600" dirty="0">
                <a:solidFill>
                  <a:srgbClr val="C00000"/>
                </a:solidFill>
              </a:rPr>
              <a:t>://</a:t>
            </a:r>
            <a:r>
              <a:rPr lang="en-US" sz="3600" dirty="0" smtClean="0">
                <a:solidFill>
                  <a:srgbClr val="C00000"/>
                </a:solidFill>
              </a:rPr>
              <a:t>fred.stlouisfed.org/series/SP500</a:t>
            </a:r>
            <a:r>
              <a:rPr lang="en-US" sz="3600" dirty="0" smtClean="0"/>
              <a:t>, </a:t>
            </a:r>
            <a:r>
              <a:rPr lang="en-US" sz="3600" dirty="0" smtClean="0">
                <a:solidFill>
                  <a:schemeClr val="accent4"/>
                </a:solidFill>
              </a:rPr>
              <a:t>June 26, 2020</a:t>
            </a:r>
            <a:r>
              <a:rPr lang="en-US" sz="3600" dirty="0" smtClean="0"/>
              <a:t>. </a:t>
            </a:r>
            <a:endParaRPr lang="en-US" sz="3600" dirty="0"/>
          </a:p>
        </p:txBody>
      </p:sp>
    </p:spTree>
    <p:extLst>
      <p:ext uri="{BB962C8B-B14F-4D97-AF65-F5344CB8AC3E}">
        <p14:creationId xmlns:p14="http://schemas.microsoft.com/office/powerpoint/2010/main" val="8942521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smtClean="0">
                <a:hlinkClick r:id="rId2"/>
              </a:rPr>
              <a:t>ICPSR</a:t>
            </a:r>
            <a:r>
              <a:rPr lang="en-US" dirty="0" smtClean="0"/>
              <a:t> notes that a citation should include the following items:</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smtClean="0"/>
              <a:t>Constructed Citation</a:t>
            </a:r>
            <a:r>
              <a:rPr lang="en-US" b="1" dirty="0"/>
              <a:t>:</a:t>
            </a:r>
          </a:p>
          <a:p>
            <a:pPr marL="0" indent="0">
              <a:buNone/>
            </a:pPr>
            <a:r>
              <a:rPr lang="en-US" sz="3600" dirty="0" smtClean="0">
                <a:solidFill>
                  <a:schemeClr val="accent2"/>
                </a:solidFill>
              </a:rPr>
              <a:t>Institute for Employment Research (IAB), </a:t>
            </a:r>
            <a:r>
              <a:rPr lang="en-US" sz="3600" dirty="0" smtClean="0">
                <a:solidFill>
                  <a:schemeClr val="accent6"/>
                </a:solidFill>
              </a:rPr>
              <a:t>Establishment History Panel 1975-2018</a:t>
            </a:r>
            <a:r>
              <a:rPr lang="en-US" sz="3600" dirty="0" smtClean="0"/>
              <a:t>. Accessed via the </a:t>
            </a:r>
            <a:r>
              <a:rPr lang="en-US" sz="3600" dirty="0" smtClean="0">
                <a:solidFill>
                  <a:schemeClr val="accent1"/>
                </a:solidFill>
              </a:rPr>
              <a:t>Research Data Centre (FDZ) of the German Federal Employment Agency </a:t>
            </a:r>
            <a:r>
              <a:rPr lang="en-US" sz="3600" dirty="0" smtClean="0">
                <a:solidFill>
                  <a:srgbClr val="C00000"/>
                </a:solidFill>
              </a:rPr>
              <a:t>DOI: 10.5164/IAB.BHP7518.de.en.v1</a:t>
            </a:r>
            <a:r>
              <a:rPr lang="en-US" sz="3600" dirty="0" smtClean="0"/>
              <a:t> </a:t>
            </a:r>
            <a:r>
              <a:rPr lang="en-US" sz="3600" dirty="0" smtClean="0">
                <a:solidFill>
                  <a:schemeClr val="accent4"/>
                </a:solidFill>
              </a:rPr>
              <a:t>June 26, 2020</a:t>
            </a:r>
            <a:r>
              <a:rPr lang="en-US" sz="3600" dirty="0" smtClean="0"/>
              <a:t>. </a:t>
            </a:r>
            <a:endParaRPr lang="en-US" sz="3600" dirty="0"/>
          </a:p>
        </p:txBody>
      </p:sp>
    </p:spTree>
    <p:extLst>
      <p:ext uri="{BB962C8B-B14F-4D97-AF65-F5344CB8AC3E}">
        <p14:creationId xmlns:p14="http://schemas.microsoft.com/office/powerpoint/2010/main" val="26991834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a:bodyPr>
          <a:lstStyle/>
          <a:p>
            <a:pPr marL="0" indent="0">
              <a:buNone/>
            </a:pPr>
            <a:r>
              <a:rPr lang="en-US" dirty="0" smtClean="0">
                <a:hlinkClick r:id="rId2"/>
              </a:rPr>
              <a:t>ICPSR</a:t>
            </a:r>
            <a:r>
              <a:rPr lang="en-US" dirty="0" smtClean="0"/>
              <a:t> notes that a citation should include the following items:</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chemeClr val="accent2">
                    <a:lumMod val="20000"/>
                    <a:lumOff val="80000"/>
                  </a:schemeClr>
                </a:solidFill>
              </a:rPr>
              <a:t>Persistent identifier</a:t>
            </a:r>
            <a:endParaRPr lang="en-US" dirty="0">
              <a:solidFill>
                <a:schemeClr val="accent2">
                  <a:lumMod val="20000"/>
                  <a:lumOff val="80000"/>
                </a:schemeClr>
              </a:solidFill>
            </a:endParaRPr>
          </a:p>
        </p:txBody>
      </p:sp>
      <p:sp>
        <p:nvSpPr>
          <p:cNvPr id="4" name="Content Placeholder 3"/>
          <p:cNvSpPr>
            <a:spLocks noGrp="1"/>
          </p:cNvSpPr>
          <p:nvPr>
            <p:ph sz="half" idx="2"/>
          </p:nvPr>
        </p:nvSpPr>
        <p:spPr/>
        <p:txBody>
          <a:bodyPr>
            <a:normAutofit/>
          </a:bodyPr>
          <a:lstStyle/>
          <a:p>
            <a:pPr marL="0" indent="0">
              <a:buNone/>
            </a:pPr>
            <a:r>
              <a:rPr lang="en-US" b="1" dirty="0" smtClean="0"/>
              <a:t>Constructed Citation</a:t>
            </a:r>
            <a:r>
              <a:rPr lang="en-US" b="1" dirty="0"/>
              <a:t>:</a:t>
            </a:r>
          </a:p>
          <a:p>
            <a:pPr marL="0" indent="0">
              <a:buNone/>
            </a:pPr>
            <a:r>
              <a:rPr lang="en-US" sz="3600" dirty="0" smtClean="0">
                <a:solidFill>
                  <a:schemeClr val="accent2"/>
                </a:solidFill>
              </a:rPr>
              <a:t>US Census Bureau, </a:t>
            </a:r>
            <a:r>
              <a:rPr lang="en-US" sz="3600" dirty="0" smtClean="0">
                <a:solidFill>
                  <a:schemeClr val="accent6"/>
                </a:solidFill>
              </a:rPr>
              <a:t>Longitudinal Business Database (LBD) </a:t>
            </a:r>
            <a:r>
              <a:rPr lang="en-US" sz="3600" dirty="0" smtClean="0">
                <a:solidFill>
                  <a:srgbClr val="C00000"/>
                </a:solidFill>
              </a:rPr>
              <a:t>1975-2018</a:t>
            </a:r>
            <a:r>
              <a:rPr lang="en-US" sz="3600" dirty="0" smtClean="0"/>
              <a:t>. Last accessed via the </a:t>
            </a:r>
            <a:r>
              <a:rPr lang="en-US" sz="3600" dirty="0" smtClean="0">
                <a:solidFill>
                  <a:schemeClr val="accent1"/>
                </a:solidFill>
              </a:rPr>
              <a:t>Federal Statistical Research Data Centre (FSRDC) </a:t>
            </a:r>
            <a:r>
              <a:rPr lang="en-US" sz="3600" dirty="0" smtClean="0">
                <a:solidFill>
                  <a:schemeClr val="accent4"/>
                </a:solidFill>
              </a:rPr>
              <a:t>June 26, 2020</a:t>
            </a:r>
            <a:r>
              <a:rPr lang="en-US" sz="3600" dirty="0" smtClean="0"/>
              <a:t>. </a:t>
            </a:r>
            <a:endParaRPr lang="en-US" sz="3600" dirty="0"/>
          </a:p>
        </p:txBody>
      </p:sp>
    </p:spTree>
    <p:extLst>
      <p:ext uri="{BB962C8B-B14F-4D97-AF65-F5344CB8AC3E}">
        <p14:creationId xmlns:p14="http://schemas.microsoft.com/office/powerpoint/2010/main" val="40862780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sp>
        <p:nvSpPr>
          <p:cNvPr id="3" name="Content Placeholder 2"/>
          <p:cNvSpPr>
            <a:spLocks noGrp="1"/>
          </p:cNvSpPr>
          <p:nvPr>
            <p:ph sz="half" idx="1"/>
          </p:nvPr>
        </p:nvSpPr>
        <p:spPr/>
        <p:txBody>
          <a:bodyPr>
            <a:normAutofit/>
          </a:bodyPr>
          <a:lstStyle/>
          <a:p>
            <a:r>
              <a:rPr lang="en-US" dirty="0" smtClean="0"/>
              <a:t>If the URL does not work, we make a note.</a:t>
            </a:r>
          </a:p>
          <a:p>
            <a:r>
              <a:rPr lang="en-US" dirty="0" smtClean="0"/>
              <a:t>If the site requires registration, we try it out.</a:t>
            </a:r>
          </a:p>
          <a:p>
            <a:pPr lvl="1"/>
            <a:r>
              <a:rPr lang="en-US" dirty="0" smtClean="0"/>
              <a:t>How long?</a:t>
            </a:r>
          </a:p>
          <a:p>
            <a:pPr lvl="1"/>
            <a:r>
              <a:rPr lang="en-US" dirty="0" smtClean="0"/>
              <a:t>Any requirements?</a:t>
            </a:r>
            <a:endParaRPr lang="en-US" dirty="0"/>
          </a:p>
        </p:txBody>
      </p:sp>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smtClean="0">
                <a:solidFill>
                  <a:schemeClr val="accent5"/>
                </a:solidFill>
              </a:rPr>
              <a:t>Please use the following citation when referring to this file in the different versions</a:t>
            </a:r>
            <a:r>
              <a:rPr lang="en-US" sz="1600" dirty="0">
                <a:solidFill>
                  <a:schemeClr val="accent5"/>
                </a:solidFill>
              </a:rPr>
              <a:t>:</a:t>
            </a:r>
            <a:br>
              <a:rPr lang="en-US" sz="1600" dirty="0">
                <a:solidFill>
                  <a:schemeClr val="accent5"/>
                </a:solidFill>
              </a:rPr>
            </a:br>
            <a:r>
              <a:rPr lang="en-US" sz="1600" dirty="0" err="1" smtClean="0">
                <a:solidFill>
                  <a:schemeClr val="accent5"/>
                </a:solidFill>
              </a:rPr>
              <a:t>Inglehart</a:t>
            </a:r>
            <a:r>
              <a:rPr lang="en-US" sz="1600" dirty="0" smtClean="0">
                <a:solidFill>
                  <a:schemeClr val="accent5"/>
                </a:solidFill>
              </a:rPr>
              <a:t>, R., C. </a:t>
            </a:r>
            <a:r>
              <a:rPr lang="en-US" sz="1600" dirty="0" err="1" smtClean="0">
                <a:solidFill>
                  <a:schemeClr val="accent5"/>
                </a:solidFill>
              </a:rPr>
              <a:t>Haerpfer</a:t>
            </a:r>
            <a:r>
              <a:rPr lang="en-US" sz="1600" dirty="0" smtClean="0">
                <a:solidFill>
                  <a:schemeClr val="accent5"/>
                </a:solidFill>
              </a:rPr>
              <a:t>, A. Moreno, C. </a:t>
            </a:r>
            <a:r>
              <a:rPr lang="en-US" sz="1600" dirty="0" err="1" smtClean="0">
                <a:solidFill>
                  <a:schemeClr val="accent5"/>
                </a:solidFill>
              </a:rPr>
              <a:t>Welzel</a:t>
            </a:r>
            <a:r>
              <a:rPr lang="en-US" sz="1600" dirty="0" smtClean="0">
                <a:solidFill>
                  <a:schemeClr val="accent5"/>
                </a:solidFill>
              </a:rPr>
              <a:t>, K. </a:t>
            </a:r>
            <a:r>
              <a:rPr lang="en-US" sz="1600" dirty="0" err="1" smtClean="0">
                <a:solidFill>
                  <a:schemeClr val="accent5"/>
                </a:solidFill>
              </a:rPr>
              <a:t>Kizilova</a:t>
            </a:r>
            <a:r>
              <a:rPr lang="en-US" sz="1600" dirty="0" smtClean="0">
                <a:solidFill>
                  <a:schemeClr val="accent5"/>
                </a:solidFill>
              </a:rPr>
              <a:t>, J. </a:t>
            </a:r>
            <a:r>
              <a:rPr lang="en-US" sz="1600" dirty="0" err="1" smtClean="0">
                <a:solidFill>
                  <a:schemeClr val="accent5"/>
                </a:solidFill>
              </a:rPr>
              <a:t>Diez</a:t>
            </a:r>
            <a:r>
              <a:rPr lang="en-US" sz="1600" dirty="0" smtClean="0">
                <a:solidFill>
                  <a:schemeClr val="accent5"/>
                </a:solidFill>
              </a:rPr>
              <a:t>-Medrano, M. Lagos, P. Norris, E. </a:t>
            </a:r>
            <a:r>
              <a:rPr lang="en-US" sz="1600" dirty="0" err="1" smtClean="0">
                <a:solidFill>
                  <a:schemeClr val="accent5"/>
                </a:solidFill>
              </a:rPr>
              <a:t>Ponarin</a:t>
            </a:r>
            <a:r>
              <a:rPr lang="en-US" sz="1600" dirty="0" smtClean="0">
                <a:solidFill>
                  <a:schemeClr val="accent5"/>
                </a:solidFill>
              </a:rPr>
              <a:t> &amp; B. </a:t>
            </a:r>
            <a:r>
              <a:rPr lang="en-US" sz="1600" dirty="0" err="1" smtClean="0">
                <a:solidFill>
                  <a:schemeClr val="accent5"/>
                </a:solidFill>
              </a:rPr>
              <a:t>Puranen</a:t>
            </a:r>
            <a:r>
              <a:rPr lang="en-US" sz="1600" dirty="0" smtClean="0">
                <a:solidFill>
                  <a:schemeClr val="accent5"/>
                </a:solidFill>
              </a:rPr>
              <a:t> et al. (</a:t>
            </a:r>
            <a:r>
              <a:rPr lang="en-US" sz="1600" dirty="0">
                <a:solidFill>
                  <a:schemeClr val="accent5"/>
                </a:solidFill>
              </a:rPr>
              <a:t>eds</a:t>
            </a:r>
            <a:r>
              <a:rPr lang="en-US" sz="1600" dirty="0" smtClean="0">
                <a:solidFill>
                  <a:schemeClr val="accent5"/>
                </a:solidFill>
              </a:rPr>
              <a:t>.). 2014. World Values Survey: Round Six - Country-Pooled </a:t>
            </a:r>
            <a:r>
              <a:rPr lang="en-US" sz="1600" dirty="0" err="1" smtClean="0">
                <a:solidFill>
                  <a:schemeClr val="accent5"/>
                </a:solidFill>
              </a:rPr>
              <a:t>Datafile</a:t>
            </a:r>
            <a:r>
              <a:rPr lang="en-US" sz="1600" dirty="0" smtClean="0">
                <a:solidFill>
                  <a:schemeClr val="accent5"/>
                </a:solidFill>
              </a:rPr>
              <a:t> Version: </a:t>
            </a:r>
            <a:r>
              <a:rPr lang="en-US" sz="1600" dirty="0" smtClean="0">
                <a:solidFill>
                  <a:schemeClr val="accent5"/>
                </a:solidFill>
                <a:hlinkClick r:id="rId2"/>
              </a:rPr>
              <a:t>www.worldvaluessurvey.org/WVSDocumentationWV6.jsp</a:t>
            </a:r>
            <a:r>
              <a:rPr lang="en-US" sz="1600" dirty="0" smtClean="0">
                <a:solidFill>
                  <a:schemeClr val="accent5"/>
                </a:solidFill>
              </a:rPr>
              <a:t>. Madrid: JD Systems Institute.</a:t>
            </a:r>
          </a:p>
          <a:p>
            <a:r>
              <a:rPr lang="en-US" dirty="0" smtClean="0"/>
              <a:t>Is that in the README / Paper/ Appendix?</a:t>
            </a:r>
          </a:p>
          <a:p>
            <a:endParaRPr lang="en-US" dirty="0"/>
          </a:p>
        </p:txBody>
      </p:sp>
    </p:spTree>
    <p:extLst>
      <p:ext uri="{BB962C8B-B14F-4D97-AF65-F5344CB8AC3E}">
        <p14:creationId xmlns:p14="http://schemas.microsoft.com/office/powerpoint/2010/main" val="21401682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smtClean="0">
                <a:solidFill>
                  <a:schemeClr val="accent5"/>
                </a:solidFill>
              </a:rPr>
              <a:t>Please use the following citation when referring to this file in the different versions</a:t>
            </a:r>
            <a:r>
              <a:rPr lang="en-US" sz="1600" dirty="0">
                <a:solidFill>
                  <a:schemeClr val="accent5"/>
                </a:solidFill>
              </a:rPr>
              <a:t>:</a:t>
            </a:r>
            <a:br>
              <a:rPr lang="en-US" sz="1600" dirty="0">
                <a:solidFill>
                  <a:schemeClr val="accent5"/>
                </a:solidFill>
              </a:rPr>
            </a:br>
            <a:r>
              <a:rPr lang="en-US" sz="1600" dirty="0" err="1" smtClean="0">
                <a:solidFill>
                  <a:schemeClr val="accent5"/>
                </a:solidFill>
              </a:rPr>
              <a:t>Inglehart</a:t>
            </a:r>
            <a:r>
              <a:rPr lang="en-US" sz="1600" dirty="0" smtClean="0">
                <a:solidFill>
                  <a:schemeClr val="accent5"/>
                </a:solidFill>
              </a:rPr>
              <a:t>, R., C. </a:t>
            </a:r>
            <a:r>
              <a:rPr lang="en-US" sz="1600" dirty="0" err="1" smtClean="0">
                <a:solidFill>
                  <a:schemeClr val="accent5"/>
                </a:solidFill>
              </a:rPr>
              <a:t>Haerpfer</a:t>
            </a:r>
            <a:r>
              <a:rPr lang="en-US" sz="1600" dirty="0" smtClean="0">
                <a:solidFill>
                  <a:schemeClr val="accent5"/>
                </a:solidFill>
              </a:rPr>
              <a:t>, A. Moreno, C. </a:t>
            </a:r>
            <a:r>
              <a:rPr lang="en-US" sz="1600" dirty="0" err="1" smtClean="0">
                <a:solidFill>
                  <a:schemeClr val="accent5"/>
                </a:solidFill>
              </a:rPr>
              <a:t>Welzel</a:t>
            </a:r>
            <a:r>
              <a:rPr lang="en-US" sz="1600" dirty="0" smtClean="0">
                <a:solidFill>
                  <a:schemeClr val="accent5"/>
                </a:solidFill>
              </a:rPr>
              <a:t>, K. </a:t>
            </a:r>
            <a:r>
              <a:rPr lang="en-US" sz="1600" dirty="0" err="1" smtClean="0">
                <a:solidFill>
                  <a:schemeClr val="accent5"/>
                </a:solidFill>
              </a:rPr>
              <a:t>Kizilova</a:t>
            </a:r>
            <a:r>
              <a:rPr lang="en-US" sz="1600" dirty="0" smtClean="0">
                <a:solidFill>
                  <a:schemeClr val="accent5"/>
                </a:solidFill>
              </a:rPr>
              <a:t>, J. </a:t>
            </a:r>
            <a:r>
              <a:rPr lang="en-US" sz="1600" dirty="0" err="1" smtClean="0">
                <a:solidFill>
                  <a:schemeClr val="accent5"/>
                </a:solidFill>
              </a:rPr>
              <a:t>Diez</a:t>
            </a:r>
            <a:r>
              <a:rPr lang="en-US" sz="1600" dirty="0" smtClean="0">
                <a:solidFill>
                  <a:schemeClr val="accent5"/>
                </a:solidFill>
              </a:rPr>
              <a:t>-Medrano, M. Lagos, P. Norris, E. </a:t>
            </a:r>
            <a:r>
              <a:rPr lang="en-US" sz="1600" dirty="0" err="1" smtClean="0">
                <a:solidFill>
                  <a:schemeClr val="accent5"/>
                </a:solidFill>
              </a:rPr>
              <a:t>Ponarin</a:t>
            </a:r>
            <a:r>
              <a:rPr lang="en-US" sz="1600" dirty="0" smtClean="0">
                <a:solidFill>
                  <a:schemeClr val="accent5"/>
                </a:solidFill>
              </a:rPr>
              <a:t> &amp; B. </a:t>
            </a:r>
            <a:r>
              <a:rPr lang="en-US" sz="1600" dirty="0" err="1" smtClean="0">
                <a:solidFill>
                  <a:schemeClr val="accent5"/>
                </a:solidFill>
              </a:rPr>
              <a:t>Puranen</a:t>
            </a:r>
            <a:r>
              <a:rPr lang="en-US" sz="1600" dirty="0" smtClean="0">
                <a:solidFill>
                  <a:schemeClr val="accent5"/>
                </a:solidFill>
              </a:rPr>
              <a:t> et al. (</a:t>
            </a:r>
            <a:r>
              <a:rPr lang="en-US" sz="1600" dirty="0">
                <a:solidFill>
                  <a:schemeClr val="accent5"/>
                </a:solidFill>
              </a:rPr>
              <a:t>eds</a:t>
            </a:r>
            <a:r>
              <a:rPr lang="en-US" sz="1600" dirty="0" smtClean="0">
                <a:solidFill>
                  <a:schemeClr val="accent5"/>
                </a:solidFill>
              </a:rPr>
              <a:t>.). 2014. World Values Survey: Round Six - Country-Pooled </a:t>
            </a:r>
            <a:r>
              <a:rPr lang="en-US" sz="1600" dirty="0" err="1" smtClean="0">
                <a:solidFill>
                  <a:schemeClr val="accent5"/>
                </a:solidFill>
              </a:rPr>
              <a:t>Datafile</a:t>
            </a:r>
            <a:r>
              <a:rPr lang="en-US" sz="1600" dirty="0" smtClean="0">
                <a:solidFill>
                  <a:schemeClr val="accent5"/>
                </a:solidFill>
              </a:rPr>
              <a:t> Version: </a:t>
            </a:r>
            <a:r>
              <a:rPr lang="en-US" sz="1600" dirty="0" smtClean="0">
                <a:solidFill>
                  <a:schemeClr val="accent5"/>
                </a:solidFill>
                <a:hlinkClick r:id="rId3"/>
              </a:rPr>
              <a:t>www.worldvaluessurvey.org/WVSDocumentationWV6.jsp</a:t>
            </a:r>
            <a:r>
              <a:rPr lang="en-US" sz="1600" dirty="0" smtClean="0">
                <a:solidFill>
                  <a:schemeClr val="accent5"/>
                </a:solidFill>
              </a:rPr>
              <a:t>. Madrid: JD Systems Institute.</a:t>
            </a:r>
          </a:p>
          <a:p>
            <a:r>
              <a:rPr lang="en-US" dirty="0" smtClean="0"/>
              <a:t>Is that in the README / Paper/ Appendix?</a:t>
            </a:r>
          </a:p>
          <a:p>
            <a:r>
              <a:rPr lang="en-US" dirty="0" smtClean="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p:cNvPicPr>
            <a:picLocks noChangeAspect="1"/>
          </p:cNvPicPr>
          <p:nvPr/>
        </p:nvPicPr>
        <p:blipFill>
          <a:blip r:embed="rId2"/>
          <a:stretch>
            <a:fillRect/>
          </a:stretch>
        </p:blipFill>
        <p:spPr>
          <a:xfrm>
            <a:off x="3243024" y="-4354036"/>
            <a:ext cx="7852410" cy="8355330"/>
          </a:xfrm>
          <a:prstGeom prst="rect">
            <a:avLst/>
          </a:prstGeom>
          <a:ln w="38100">
            <a:solidFill>
              <a:schemeClr val="tx1"/>
            </a:solidFill>
          </a:ln>
          <a:effectLst>
            <a:outerShdw blurRad="50800" dist="215900" dir="2700000" algn="tl" rotWithShape="0">
              <a:prstClr val="black">
                <a:alpha val="40000"/>
              </a:prstClr>
            </a:outerShdw>
          </a:effectLst>
        </p:spPr>
      </p:pic>
      <p:sp>
        <p:nvSpPr>
          <p:cNvPr id="8" name="Oval 7"/>
          <p:cNvSpPr/>
          <p:nvPr/>
        </p:nvSpPr>
        <p:spPr>
          <a:xfrm>
            <a:off x="2982837" y="2867252"/>
            <a:ext cx="5222269" cy="855662"/>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3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smtClean="0"/>
              <a:t>Provide data citations (in manuscript) and data availability statements (in README or appendix) </a:t>
            </a:r>
            <a:endParaRPr lang="en-US" sz="4000" b="1" dirty="0"/>
          </a:p>
        </p:txBody>
      </p:sp>
    </p:spTree>
    <p:extLst>
      <p:ext uri="{BB962C8B-B14F-4D97-AF65-F5344CB8AC3E}">
        <p14:creationId xmlns:p14="http://schemas.microsoft.com/office/powerpoint/2010/main" val="20754980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Take-away</a:t>
            </a:r>
            <a:endParaRPr lang="en-US" dirty="0">
              <a:solidFill>
                <a:schemeClr val="bg1"/>
              </a:solidFill>
            </a:endParaRPr>
          </a:p>
        </p:txBody>
      </p:sp>
    </p:spTree>
    <p:extLst>
      <p:ext uri="{BB962C8B-B14F-4D97-AF65-F5344CB8AC3E}">
        <p14:creationId xmlns:p14="http://schemas.microsoft.com/office/powerpoint/2010/main" val="8851715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 Access, Rights</a:t>
            </a:r>
            <a:endParaRPr lang="en-US" dirty="0"/>
          </a:p>
        </p:txBody>
      </p:sp>
      <p:sp>
        <p:nvSpPr>
          <p:cNvPr id="3" name="Content Placeholder 2"/>
          <p:cNvSpPr>
            <a:spLocks noGrp="1"/>
          </p:cNvSpPr>
          <p:nvPr>
            <p:ph idx="1"/>
          </p:nvPr>
        </p:nvSpPr>
        <p:spPr/>
        <p:txBody>
          <a:bodyPr/>
          <a:lstStyle/>
          <a:p>
            <a:r>
              <a:rPr lang="en-US" sz="3200" dirty="0" smtClean="0"/>
              <a:t>Any data can be cited – even if you can’t download it</a:t>
            </a:r>
          </a:p>
          <a:p>
            <a:r>
              <a:rPr lang="en-US" sz="3200" dirty="0" smtClean="0"/>
              <a:t>Any data that you accessed … can have that access be described</a:t>
            </a:r>
          </a:p>
          <a:p>
            <a:pPr lvl="1"/>
            <a:r>
              <a:rPr lang="en-US" sz="2800" dirty="0" smtClean="0"/>
              <a:t>But caution: It should be such that others can also repeat the access!</a:t>
            </a:r>
          </a:p>
          <a:p>
            <a:r>
              <a:rPr lang="en-US" sz="3200" dirty="0" smtClean="0"/>
              <a:t>Just because you “have” the data does not mean you can give it to others</a:t>
            </a:r>
          </a:p>
          <a:p>
            <a:pPr lvl="1"/>
            <a:r>
              <a:rPr lang="en-US" sz="2800" dirty="0" smtClean="0"/>
              <a:t>Also: distinguish between “sharing” and “publishing”</a:t>
            </a:r>
          </a:p>
          <a:p>
            <a:pPr lvl="1"/>
            <a:r>
              <a:rPr lang="en-US" sz="2800" dirty="0" smtClean="0"/>
              <a:t>Know your terms of use!</a:t>
            </a:r>
          </a:p>
          <a:p>
            <a:endParaRPr lang="en-US" dirty="0"/>
          </a:p>
        </p:txBody>
      </p:sp>
    </p:spTree>
    <p:extLst>
      <p:ext uri="{BB962C8B-B14F-4D97-AF65-F5344CB8AC3E}">
        <p14:creationId xmlns:p14="http://schemas.microsoft.com/office/powerpoint/2010/main" val="30290505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efforts at the AEA</a:t>
            </a:r>
            <a:endParaRPr lang="en-US" dirty="0"/>
          </a:p>
        </p:txBody>
      </p:sp>
      <p:sp>
        <p:nvSpPr>
          <p:cNvPr id="5" name="Content Placeholder 4"/>
          <p:cNvSpPr>
            <a:spLocks noGrp="1"/>
          </p:cNvSpPr>
          <p:nvPr>
            <p:ph idx="1"/>
          </p:nvPr>
        </p:nvSpPr>
        <p:spPr/>
        <p:txBody>
          <a:bodyPr>
            <a:normAutofit lnSpcReduction="10000"/>
          </a:bodyPr>
          <a:lstStyle/>
          <a:p>
            <a:r>
              <a:rPr lang="en-US" sz="3200" b="1" dirty="0" smtClean="0">
                <a:solidFill>
                  <a:srgbClr val="C00000"/>
                </a:solidFill>
              </a:rPr>
              <a:t>Pre-emptively improve code archives</a:t>
            </a:r>
            <a:endParaRPr lang="en-US" sz="3200" b="1" dirty="0">
              <a:solidFill>
                <a:srgbClr val="C00000"/>
              </a:solidFill>
            </a:endParaRPr>
          </a:p>
          <a:p>
            <a:pPr lvl="1"/>
            <a:r>
              <a:rPr lang="en-US" sz="2800" dirty="0" smtClean="0"/>
              <a:t>By conducting reproducibility checks </a:t>
            </a:r>
            <a:r>
              <a:rPr lang="en-US" sz="2000" dirty="0" smtClean="0"/>
              <a:t>when we can</a:t>
            </a:r>
            <a:endParaRPr lang="en-US" sz="2800" dirty="0"/>
          </a:p>
          <a:p>
            <a:pPr lvl="1"/>
            <a:r>
              <a:rPr lang="en-US" sz="2800" dirty="0" smtClean="0"/>
              <a:t>By working with groups that conduct reproducibility checks </a:t>
            </a:r>
            <a:r>
              <a:rPr lang="en-US" sz="2800" dirty="0"/>
              <a:t/>
            </a:r>
            <a:br>
              <a:rPr lang="en-US" sz="2800" dirty="0"/>
            </a:br>
            <a:r>
              <a:rPr lang="en-US" sz="2000" dirty="0" smtClean="0"/>
              <a:t>when we cannot</a:t>
            </a:r>
            <a:endParaRPr lang="en-US" sz="2800" dirty="0"/>
          </a:p>
          <a:p>
            <a:r>
              <a:rPr lang="en-US" sz="3200" b="1" dirty="0" smtClean="0">
                <a:solidFill>
                  <a:schemeClr val="accent5">
                    <a:lumMod val="75000"/>
                  </a:schemeClr>
                </a:solidFill>
              </a:rPr>
              <a:t>Better archives</a:t>
            </a:r>
            <a:endParaRPr lang="en-US" sz="3200" b="1" dirty="0">
              <a:solidFill>
                <a:schemeClr val="accent5">
                  <a:lumMod val="75000"/>
                </a:schemeClr>
              </a:solidFill>
            </a:endParaRPr>
          </a:p>
          <a:p>
            <a:pPr lvl="1"/>
            <a:r>
              <a:rPr lang="en-US" sz="2800" dirty="0" smtClean="0"/>
              <a:t>Greater transparency of the code and data archives</a:t>
            </a:r>
            <a:endParaRPr lang="en-US" sz="2800" dirty="0"/>
          </a:p>
          <a:p>
            <a:r>
              <a:rPr lang="en-US" sz="3200" b="1" dirty="0" smtClean="0">
                <a:solidFill>
                  <a:schemeClr val="accent6">
                    <a:lumMod val="75000"/>
                  </a:schemeClr>
                </a:solidFill>
              </a:rPr>
              <a:t>Better provenance tracking</a:t>
            </a:r>
            <a:endParaRPr lang="en-US" sz="3200" b="1" dirty="0">
              <a:solidFill>
                <a:schemeClr val="accent6">
                  <a:lumMod val="75000"/>
                </a:schemeClr>
              </a:solidFill>
            </a:endParaRPr>
          </a:p>
          <a:p>
            <a:pPr lvl="2"/>
            <a:r>
              <a:rPr lang="en-US" sz="2400" dirty="0" smtClean="0"/>
              <a:t>Leave code where it is when appropriate</a:t>
            </a:r>
            <a:endParaRPr lang="en-US" sz="2400" dirty="0"/>
          </a:p>
          <a:p>
            <a:pPr lvl="2"/>
            <a:r>
              <a:rPr lang="en-US" sz="2400" dirty="0" smtClean="0"/>
              <a:t>Leave data where it is almost always</a:t>
            </a:r>
            <a:endParaRPr lang="en-US" sz="2400" dirty="0"/>
          </a:p>
          <a:p>
            <a:pPr lvl="2"/>
            <a:r>
              <a:rPr lang="en-US" sz="2400" dirty="0" smtClean="0"/>
              <a:t>Display that information</a:t>
            </a:r>
            <a:endParaRPr lang="en-US" sz="2400" dirty="0"/>
          </a:p>
          <a:p>
            <a:endParaRPr lang="en-US" dirty="0"/>
          </a:p>
        </p:txBody>
      </p:sp>
      <p:sp>
        <p:nvSpPr>
          <p:cNvPr id="2" name="Rectangle 1"/>
          <p:cNvSpPr/>
          <p:nvPr/>
        </p:nvSpPr>
        <p:spPr>
          <a:xfrm>
            <a:off x="838200" y="1690688"/>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53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Documenting</a:t>
            </a:r>
            <a:endParaRPr lang="en-US" dirty="0">
              <a:solidFill>
                <a:schemeClr val="bg1"/>
              </a:solidFill>
            </a:endParaRPr>
          </a:p>
        </p:txBody>
      </p:sp>
    </p:spTree>
    <p:extLst>
      <p:ext uri="{BB962C8B-B14F-4D97-AF65-F5344CB8AC3E}">
        <p14:creationId xmlns:p14="http://schemas.microsoft.com/office/powerpoint/2010/main" val="21664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about your code?</a:t>
            </a:r>
            <a:endParaRPr lang="en-US" dirty="0"/>
          </a:p>
        </p:txBody>
      </p:sp>
    </p:spTree>
    <p:extLst>
      <p:ext uri="{BB962C8B-B14F-4D97-AF65-F5344CB8AC3E}">
        <p14:creationId xmlns:p14="http://schemas.microsoft.com/office/powerpoint/2010/main" val="11180091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is your code documented?</a:t>
            </a:r>
            <a:endParaRPr lang="en-US" dirty="0"/>
          </a:p>
        </p:txBody>
      </p:sp>
      <p:sp>
        <p:nvSpPr>
          <p:cNvPr id="4" name="Content Placeholder 3"/>
          <p:cNvSpPr>
            <a:spLocks noGrp="1"/>
          </p:cNvSpPr>
          <p:nvPr>
            <p:ph sz="half" idx="1"/>
          </p:nvPr>
        </p:nvSpPr>
        <p:spPr/>
        <p:txBody>
          <a:bodyPr/>
          <a:lstStyle/>
          <a:p>
            <a:pPr marL="0" indent="0">
              <a:buNone/>
            </a:pPr>
            <a:r>
              <a:rPr lang="en-US" i="1" dirty="0" smtClean="0"/>
              <a:t>For yourself:</a:t>
            </a:r>
          </a:p>
          <a:p>
            <a:r>
              <a:rPr lang="en-US" dirty="0" smtClean="0"/>
              <a:t>What are you doing on lines 30-45?</a:t>
            </a:r>
          </a:p>
          <a:p>
            <a:r>
              <a:rPr lang="en-US" dirty="0" smtClean="0"/>
              <a:t>Will you still remember that in 3 years?</a:t>
            </a:r>
          </a:p>
          <a:p>
            <a:r>
              <a:rPr lang="en-US" dirty="0" smtClean="0"/>
              <a:t>Does it require any instructions outside of the code?</a:t>
            </a:r>
            <a:endParaRPr lang="en-US" dirty="0"/>
          </a:p>
        </p:txBody>
      </p:sp>
      <p:sp>
        <p:nvSpPr>
          <p:cNvPr id="5" name="Content Placeholder 4"/>
          <p:cNvSpPr>
            <a:spLocks noGrp="1"/>
          </p:cNvSpPr>
          <p:nvPr>
            <p:ph sz="half" idx="2"/>
          </p:nvPr>
        </p:nvSpPr>
        <p:spPr/>
        <p:txBody>
          <a:bodyPr/>
          <a:lstStyle/>
          <a:p>
            <a:pPr marL="0" indent="0">
              <a:buNone/>
            </a:pPr>
            <a:r>
              <a:rPr lang="en-US" i="1" dirty="0" smtClean="0"/>
              <a:t>For your audience:</a:t>
            </a:r>
          </a:p>
          <a:p>
            <a:r>
              <a:rPr lang="en-US" dirty="0" smtClean="0"/>
              <a:t>Your thesis advisor</a:t>
            </a:r>
          </a:p>
          <a:p>
            <a:r>
              <a:rPr lang="en-US" dirty="0" smtClean="0"/>
              <a:t>Your boss</a:t>
            </a:r>
          </a:p>
          <a:p>
            <a:r>
              <a:rPr lang="en-US" dirty="0" smtClean="0"/>
              <a:t>Your co-worker, </a:t>
            </a:r>
            <a:r>
              <a:rPr lang="en-US" dirty="0" smtClean="0">
                <a:solidFill>
                  <a:schemeClr val="bg2">
                    <a:lumMod val="75000"/>
                  </a:schemeClr>
                </a:solidFill>
              </a:rPr>
              <a:t>to whom you’ve been trying to hand off this project for two weeks and you’ve finally convinced your boss…</a:t>
            </a:r>
            <a:endParaRPr lang="en-US" dirty="0">
              <a:solidFill>
                <a:schemeClr val="bg2">
                  <a:lumMod val="75000"/>
                </a:schemeClr>
              </a:solidFill>
            </a:endParaRPr>
          </a:p>
        </p:txBody>
      </p:sp>
    </p:spTree>
    <p:extLst>
      <p:ext uri="{BB962C8B-B14F-4D97-AF65-F5344CB8AC3E}">
        <p14:creationId xmlns:p14="http://schemas.microsoft.com/office/powerpoint/2010/main" val="5062107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Poor coding practices</a:t>
            </a:r>
            <a:endParaRPr lang="en-US" dirty="0"/>
          </a:p>
        </p:txBody>
      </p:sp>
      <p:sp>
        <p:nvSpPr>
          <p:cNvPr id="3" name="Content Placeholder 2"/>
          <p:cNvSpPr>
            <a:spLocks noGrp="1"/>
          </p:cNvSpPr>
          <p:nvPr>
            <p:ph idx="1"/>
          </p:nvPr>
        </p:nvSpPr>
        <p:spPr/>
        <p:txBody>
          <a:bodyPr/>
          <a:lstStyle/>
          <a:p>
            <a:r>
              <a:rPr lang="en-US" sz="3200" b="1" dirty="0" smtClean="0"/>
              <a:t>Manual/non-automation</a:t>
            </a:r>
          </a:p>
          <a:p>
            <a:endParaRPr lang="en-US" sz="3200" b="1" dirty="0"/>
          </a:p>
          <a:p>
            <a:pPr marL="0" indent="0" algn="ctr">
              <a:buNone/>
            </a:pPr>
            <a:r>
              <a:rPr lang="en-US" dirty="0" smtClean="0">
                <a:latin typeface="Century" panose="02040604050505020304" pitchFamily="18" charset="0"/>
              </a:rPr>
              <a:t>Code produces no meaningful output</a:t>
            </a:r>
          </a:p>
          <a:p>
            <a:pPr marL="0" indent="0" algn="ctr">
              <a:buNone/>
            </a:pPr>
            <a:endParaRPr lang="en-US" dirty="0"/>
          </a:p>
          <a:p>
            <a:r>
              <a:rPr lang="en-US" sz="3200" b="1" dirty="0" smtClean="0"/>
              <a:t>Lack of robustness</a:t>
            </a:r>
            <a:r>
              <a:rPr lang="en-US" dirty="0" smtClean="0"/>
              <a:t>:</a:t>
            </a:r>
            <a:endParaRPr lang="en-US" dirty="0"/>
          </a:p>
          <a:p>
            <a:endParaRPr lang="en-US" dirty="0"/>
          </a:p>
          <a:p>
            <a:pPr marL="0" indent="0" algn="ctr">
              <a:buNone/>
            </a:pPr>
            <a:r>
              <a:rPr lang="en-US" dirty="0" smtClean="0">
                <a:latin typeface="Century" panose="02040604050505020304" pitchFamily="18" charset="0"/>
              </a:rPr>
              <a:t>Bugs in the code</a:t>
            </a:r>
            <a:endParaRPr lang="en-US" dirty="0">
              <a:latin typeface="Century" panose="02040604050505020304" pitchFamily="18" charset="0"/>
            </a:endParaRPr>
          </a:p>
        </p:txBody>
      </p:sp>
    </p:spTree>
    <p:extLst>
      <p:ext uri="{BB962C8B-B14F-4D97-AF65-F5344CB8AC3E}">
        <p14:creationId xmlns:p14="http://schemas.microsoft.com/office/powerpoint/2010/main" val="25950672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Basic coding hints</a:t>
            </a:r>
            <a:endParaRPr lang="en-US" dirty="0"/>
          </a:p>
        </p:txBody>
      </p:sp>
      <p:pic>
        <p:nvPicPr>
          <p:cNvPr id="12" name="Content Placeholder 11"/>
          <p:cNvPicPr>
            <a:picLocks noGrp="1" noChangeAspect="1"/>
          </p:cNvPicPr>
          <p:nvPr>
            <p:ph idx="1"/>
          </p:nvPr>
        </p:nvPicPr>
        <p:blipFill>
          <a:blip r:embed="rId2"/>
          <a:stretch>
            <a:fillRect/>
          </a:stretch>
        </p:blipFill>
        <p:spPr>
          <a:xfrm>
            <a:off x="2027968" y="1962894"/>
            <a:ext cx="8837103" cy="3380129"/>
          </a:xfrm>
          <a:prstGeom prst="rect">
            <a:avLst/>
          </a:prstGeom>
        </p:spPr>
      </p:pic>
    </p:spTree>
    <p:extLst>
      <p:ext uri="{BB962C8B-B14F-4D97-AF65-F5344CB8AC3E}">
        <p14:creationId xmlns:p14="http://schemas.microsoft.com/office/powerpoint/2010/main" val="672328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wrong with that?</a:t>
            </a:r>
            <a:endParaRPr lang="en-US" dirty="0"/>
          </a:p>
        </p:txBody>
      </p:sp>
      <p:sp>
        <p:nvSpPr>
          <p:cNvPr id="3" name="Content Placeholder 2"/>
          <p:cNvSpPr>
            <a:spLocks noGrp="1"/>
          </p:cNvSpPr>
          <p:nvPr>
            <p:ph sz="half" idx="1"/>
          </p:nvPr>
        </p:nvSpPr>
        <p:spPr>
          <a:xfrm>
            <a:off x="838200" y="1825625"/>
            <a:ext cx="5685064" cy="4351338"/>
          </a:xfrm>
        </p:spPr>
        <p:txBody>
          <a:bodyPr>
            <a:normAutofit/>
          </a:bodyPr>
          <a:lstStyle/>
          <a:p>
            <a:pPr marL="0" indent="0">
              <a:buNone/>
            </a:pPr>
            <a:r>
              <a:rPr lang="en-US" dirty="0"/>
              <a:t>Everything!</a:t>
            </a:r>
          </a:p>
          <a:p>
            <a:r>
              <a:rPr lang="en-US" i="1" dirty="0" smtClean="0"/>
              <a:t>Name of program</a:t>
            </a:r>
            <a:r>
              <a:rPr lang="en-US" dirty="0" smtClean="0"/>
              <a:t>: uninformative</a:t>
            </a:r>
            <a:endParaRPr lang="en-US" dirty="0"/>
          </a:p>
          <a:p>
            <a:r>
              <a:rPr lang="en-US" i="1" dirty="0" smtClean="0"/>
              <a:t>Destruction of original data: </a:t>
            </a:r>
            <a:r>
              <a:rPr lang="en-US" dirty="0" smtClean="0"/>
              <a:t>program cannot be re-run for same results</a:t>
            </a:r>
            <a:endParaRPr lang="en-US" dirty="0"/>
          </a:p>
          <a:p>
            <a:r>
              <a:rPr lang="en-US" i="1" dirty="0" smtClean="0"/>
              <a:t>No portability</a:t>
            </a:r>
            <a:r>
              <a:rPr lang="en-US" dirty="0" smtClean="0"/>
              <a:t>: cannot be run anywhere else</a:t>
            </a:r>
            <a:endParaRPr lang="en-US" dirty="0"/>
          </a:p>
          <a:p>
            <a:r>
              <a:rPr lang="en-US" i="1" dirty="0" smtClean="0"/>
              <a:t>No explanation</a:t>
            </a:r>
            <a:r>
              <a:rPr lang="en-US" dirty="0" smtClean="0"/>
              <a:t>: why are we doing this</a:t>
            </a:r>
            <a:r>
              <a:rPr lang="en-US" dirty="0"/>
              <a:t>?</a:t>
            </a:r>
          </a:p>
        </p:txBody>
      </p:sp>
      <p:pic>
        <p:nvPicPr>
          <p:cNvPr id="5" name="Content Placeholder 11"/>
          <p:cNvPicPr>
            <a:picLocks noGrp="1" noChangeAspect="1"/>
          </p:cNvPicPr>
          <p:nvPr>
            <p:ph sz="half" idx="2"/>
          </p:nvPr>
        </p:nvPicPr>
        <p:blipFill>
          <a:blip r:embed="rId2"/>
          <a:stretch>
            <a:fillRect/>
          </a:stretch>
        </p:blipFill>
        <p:spPr>
          <a:xfrm>
            <a:off x="6760028" y="2936854"/>
            <a:ext cx="5181600" cy="1981924"/>
          </a:xfrm>
          <a:prstGeom prst="rect">
            <a:avLst/>
          </a:prstGeom>
        </p:spPr>
      </p:pic>
    </p:spTree>
    <p:extLst>
      <p:ext uri="{BB962C8B-B14F-4D97-AF65-F5344CB8AC3E}">
        <p14:creationId xmlns:p14="http://schemas.microsoft.com/office/powerpoint/2010/main" val="35425358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Structuring programs</a:t>
            </a:r>
            <a:endParaRPr lang="en-US" dirty="0"/>
          </a:p>
        </p:txBody>
      </p:sp>
      <p:sp>
        <p:nvSpPr>
          <p:cNvPr id="6" name="Content Placeholder 5"/>
          <p:cNvSpPr>
            <a:spLocks noGrp="1"/>
          </p:cNvSpPr>
          <p:nvPr>
            <p:ph idx="1"/>
          </p:nvPr>
        </p:nvSpPr>
        <p:spPr/>
        <p:txBody>
          <a:bodyPr/>
          <a:lstStyle/>
          <a:p>
            <a:r>
              <a:rPr lang="en-US" b="1" dirty="0" smtClean="0"/>
              <a:t>Portability</a:t>
            </a:r>
            <a:r>
              <a:rPr lang="en-US" dirty="0" smtClean="0"/>
              <a:t>: should be easy to adjust to a new location </a:t>
            </a:r>
          </a:p>
          <a:p>
            <a:pPr lvl="1"/>
            <a:r>
              <a:rPr lang="en-US" dirty="0" smtClean="0"/>
              <a:t>Your new laptop</a:t>
            </a:r>
          </a:p>
          <a:p>
            <a:pPr lvl="1"/>
            <a:r>
              <a:rPr lang="en-US" dirty="0" smtClean="0"/>
              <a:t>A replicator 10 years down the road</a:t>
            </a:r>
          </a:p>
          <a:p>
            <a:r>
              <a:rPr lang="en-US" b="1" dirty="0" smtClean="0"/>
              <a:t>Clarity</a:t>
            </a:r>
            <a:r>
              <a:rPr lang="en-US" dirty="0" smtClean="0"/>
              <a:t>: don’t assume that you will remember what seems so obvious now</a:t>
            </a:r>
          </a:p>
          <a:p>
            <a:pPr lvl="1"/>
            <a:r>
              <a:rPr lang="en-US" dirty="0" smtClean="0"/>
              <a:t>Describe </a:t>
            </a:r>
            <a:r>
              <a:rPr lang="en-US" b="1" dirty="0" smtClean="0"/>
              <a:t>what</a:t>
            </a:r>
            <a:r>
              <a:rPr lang="en-US" dirty="0" smtClean="0"/>
              <a:t> you are doing, and </a:t>
            </a:r>
            <a:r>
              <a:rPr lang="en-US" b="1" dirty="0" smtClean="0"/>
              <a:t>why</a:t>
            </a:r>
            <a:endParaRPr lang="en-US" b="1" dirty="0"/>
          </a:p>
        </p:txBody>
      </p:sp>
    </p:spTree>
    <p:extLst>
      <p:ext uri="{BB962C8B-B14F-4D97-AF65-F5344CB8AC3E}">
        <p14:creationId xmlns:p14="http://schemas.microsoft.com/office/powerpoint/2010/main" val="26884707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structure</a:t>
            </a:r>
            <a:endParaRPr lang="en-US" dirty="0"/>
          </a:p>
        </p:txBody>
      </p:sp>
      <p:sp>
        <p:nvSpPr>
          <p:cNvPr id="5" name="Content Placeholder 4"/>
          <p:cNvSpPr>
            <a:spLocks noGrp="1"/>
          </p:cNvSpPr>
          <p:nvPr>
            <p:ph sz="half" idx="2"/>
          </p:nvPr>
        </p:nvSpPr>
        <p:spPr/>
        <p:txBody>
          <a:bodyPr/>
          <a:lstStyle/>
          <a:p>
            <a:pPr marL="0" indent="0">
              <a:buNone/>
            </a:pPr>
            <a:r>
              <a:rPr lang="en-US" dirty="0" err="1" smtClean="0">
                <a:latin typeface="Courier New" panose="02070309020205020404" pitchFamily="49" charset="0"/>
                <a:cs typeface="Courier New" panose="02070309020205020404" pitchFamily="49" charset="0"/>
              </a:rPr>
              <a:t>readCensus.R</a:t>
            </a:r>
            <a:endParaRPr lang="en-US" dirty="0">
              <a:latin typeface="Courier New" panose="02070309020205020404" pitchFamily="49" charset="0"/>
              <a:cs typeface="Courier New" panose="02070309020205020404" pitchFamily="49" charset="0"/>
            </a:endParaRPr>
          </a:p>
          <a:p>
            <a:pPr marL="0" indent="0">
              <a:buNone/>
            </a:pPr>
            <a:r>
              <a:rPr lang="en-US" dirty="0" err="1" smtClean="0">
                <a:latin typeface="Courier New" panose="02070309020205020404" pitchFamily="49" charset="0"/>
                <a:cs typeface="Courier New" panose="02070309020205020404" pitchFamily="49" charset="0"/>
              </a:rPr>
              <a:t>readBLS.R</a:t>
            </a:r>
            <a:endParaRPr lang="en-US" dirty="0">
              <a:latin typeface="Courier New" panose="02070309020205020404" pitchFamily="49" charset="0"/>
              <a:cs typeface="Courier New" panose="02070309020205020404" pitchFamily="49" charset="0"/>
            </a:endParaRPr>
          </a:p>
          <a:p>
            <a:pPr marL="0" indent="0">
              <a:buNone/>
            </a:pPr>
            <a:r>
              <a:rPr lang="pt-BR" dirty="0" smtClean="0">
                <a:latin typeface="Courier New" panose="02070309020205020404" pitchFamily="49" charset="0"/>
                <a:cs typeface="Courier New" panose="02070309020205020404" pitchFamily="49" charset="0"/>
              </a:rPr>
              <a:t>prepareCensus.R </a:t>
            </a:r>
            <a:endParaRPr lang="pt-BR" dirty="0">
              <a:latin typeface="Courier New" panose="02070309020205020404" pitchFamily="49" charset="0"/>
              <a:cs typeface="Courier New" panose="02070309020205020404" pitchFamily="49" charset="0"/>
            </a:endParaRPr>
          </a:p>
          <a:p>
            <a:pPr marL="0" indent="0">
              <a:buNone/>
            </a:pPr>
            <a:r>
              <a:rPr lang="pt-BR" dirty="0" smtClean="0">
                <a:latin typeface="Courier New" panose="02070309020205020404" pitchFamily="49" charset="0"/>
                <a:cs typeface="Courier New" panose="02070309020205020404" pitchFamily="49" charset="0"/>
              </a:rPr>
              <a:t>runols.sas</a:t>
            </a:r>
            <a:endParaRPr lang="pt-BR" dirty="0">
              <a:latin typeface="Courier New" panose="02070309020205020404" pitchFamily="49" charset="0"/>
              <a:cs typeface="Courier New" panose="02070309020205020404" pitchFamily="49" charset="0"/>
            </a:endParaRPr>
          </a:p>
          <a:p>
            <a:endParaRPr lang="en-US" dirty="0"/>
          </a:p>
        </p:txBody>
      </p:sp>
      <p:sp>
        <p:nvSpPr>
          <p:cNvPr id="6" name="Content Placeholder 5"/>
          <p:cNvSpPr>
            <a:spLocks noGrp="1"/>
          </p:cNvSpPr>
          <p:nvPr>
            <p:ph sz="half" idx="1"/>
          </p:nvPr>
        </p:nvSpPr>
        <p:spPr/>
        <p:txBody>
          <a:bodyPr/>
          <a:lstStyle/>
          <a:p>
            <a:pPr marL="0" indent="0">
              <a:buNone/>
            </a:pPr>
            <a:r>
              <a:rPr lang="en-US" dirty="0" err="1" smtClean="0">
                <a:latin typeface="Courier New" panose="02070309020205020404" pitchFamily="49" charset="0"/>
                <a:cs typeface="Courier New" panose="02070309020205020404" pitchFamily="49" charset="0"/>
              </a:rPr>
              <a:t>mystuff.R</a:t>
            </a:r>
            <a:endParaRPr lang="en-US" dirty="0">
              <a:latin typeface="Courier New" panose="02070309020205020404" pitchFamily="49" charset="0"/>
              <a:cs typeface="Courier New" panose="02070309020205020404" pitchFamily="49" charset="0"/>
            </a:endParaRPr>
          </a:p>
          <a:p>
            <a:pPr marL="0" indent="0">
              <a:buNone/>
            </a:pPr>
            <a:r>
              <a:rPr lang="en-US" b="1" dirty="0" err="1" smtClean="0">
                <a:latin typeface="Courier New" panose="02070309020205020404" pitchFamily="49" charset="0"/>
                <a:cs typeface="Courier New" panose="02070309020205020404" pitchFamily="49" charset="0"/>
              </a:rPr>
              <a:t>read</a:t>
            </a:r>
            <a:r>
              <a:rPr lang="en-US" dirty="0" err="1" smtClean="0">
                <a:latin typeface="Courier New" panose="02070309020205020404" pitchFamily="49" charset="0"/>
                <a:cs typeface="Courier New" panose="02070309020205020404" pitchFamily="49" charset="0"/>
              </a:rPr>
              <a:t>.R</a:t>
            </a:r>
            <a:endParaRPr lang="en-US" dirty="0" smtClean="0">
              <a:latin typeface="Courier New" panose="02070309020205020404" pitchFamily="49" charset="0"/>
              <a:cs typeface="Courier New" panose="02070309020205020404" pitchFamily="49" charset="0"/>
            </a:endParaRPr>
          </a:p>
          <a:p>
            <a:pPr marL="0" indent="0">
              <a:buNone/>
            </a:pPr>
            <a:r>
              <a:rPr lang="pt-BR" dirty="0" smtClean="0">
                <a:latin typeface="Courier New" panose="02070309020205020404" pitchFamily="49" charset="0"/>
                <a:cs typeface="Courier New" panose="02070309020205020404" pitchFamily="49" charset="0"/>
              </a:rPr>
              <a:t>version2.R </a:t>
            </a:r>
          </a:p>
          <a:p>
            <a:pPr marL="0" indent="0">
              <a:buNone/>
            </a:pPr>
            <a:r>
              <a:rPr lang="pt-BR" dirty="0" smtClean="0">
                <a:latin typeface="Courier New" panose="02070309020205020404" pitchFamily="49" charset="0"/>
                <a:cs typeface="Courier New" panose="02070309020205020404" pitchFamily="49" charset="0"/>
              </a:rPr>
              <a:t>ols.sas</a:t>
            </a:r>
            <a:endParaRPr lang="pt-BR"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305183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a:t>
            </a:r>
            <a:endParaRPr lang="en-US" dirty="0"/>
          </a:p>
        </p:txBody>
      </p:sp>
      <p:sp>
        <p:nvSpPr>
          <p:cNvPr id="3" name="Content Placeholder 2"/>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01_01_readBLS.R</a:t>
            </a:r>
          </a:p>
          <a:p>
            <a:pPr marL="0" indent="0">
              <a:buNone/>
            </a:pPr>
            <a:r>
              <a:rPr lang="en-US" dirty="0">
                <a:latin typeface="Courier New" panose="02070309020205020404" pitchFamily="49" charset="0"/>
                <a:cs typeface="Courier New" panose="02070309020205020404" pitchFamily="49" charset="0"/>
              </a:rPr>
              <a:t>02_01_readCensus.R</a:t>
            </a:r>
          </a:p>
          <a:p>
            <a:pPr marL="0" indent="0">
              <a:buNone/>
            </a:pPr>
            <a:r>
              <a:rPr lang="en-US" dirty="0">
                <a:latin typeface="Courier New" panose="02070309020205020404" pitchFamily="49" charset="0"/>
                <a:cs typeface="Courier New" panose="02070309020205020404" pitchFamily="49" charset="0"/>
              </a:rPr>
              <a:t>02_02_prepareCensus.R</a:t>
            </a:r>
          </a:p>
          <a:p>
            <a:pPr marL="0" indent="0">
              <a:buNone/>
            </a:pPr>
            <a:r>
              <a:rPr lang="en-US" dirty="0">
                <a:latin typeface="Courier New" panose="02070309020205020404" pitchFamily="49" charset="0"/>
                <a:cs typeface="Courier New" panose="02070309020205020404" pitchFamily="49" charset="0"/>
              </a:rPr>
              <a:t>03_01_createanalysisdata.R</a:t>
            </a:r>
          </a:p>
          <a:p>
            <a:pPr marL="0" indent="0">
              <a:buNone/>
            </a:pPr>
            <a:r>
              <a:rPr lang="en-US" dirty="0">
                <a:latin typeface="Courier New" panose="02070309020205020404" pitchFamily="49" charset="0"/>
                <a:cs typeface="Courier New" panose="02070309020205020404" pitchFamily="49" charset="0"/>
              </a:rPr>
              <a:t>04_01_runOLS.sas</a:t>
            </a:r>
          </a:p>
          <a:p>
            <a:pPr marL="0" indent="0">
              <a:buNone/>
            </a:pPr>
            <a:r>
              <a:rPr lang="en-US" dirty="0">
                <a:latin typeface="Courier New" panose="02070309020205020404" pitchFamily="49" charset="0"/>
                <a:cs typeface="Courier New" panose="02070309020205020404" pitchFamily="49" charset="0"/>
              </a:rPr>
              <a:t>README.txt</a:t>
            </a:r>
          </a:p>
          <a:p>
            <a:pPr marL="0" indent="0">
              <a:buNone/>
            </a:pPr>
            <a:endParaRPr lang="en-US" dirty="0"/>
          </a:p>
        </p:txBody>
      </p:sp>
    </p:spTree>
    <p:extLst>
      <p:ext uri="{BB962C8B-B14F-4D97-AF65-F5344CB8AC3E}">
        <p14:creationId xmlns:p14="http://schemas.microsoft.com/office/powerpoint/2010/main" val="37733752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r>
              <a:rPr lang="en-US" dirty="0" smtClean="0"/>
              <a:t>Create re-usable code</a:t>
            </a:r>
          </a:p>
          <a:p>
            <a:pPr lvl="1"/>
            <a:r>
              <a:rPr lang="en-US" dirty="0" smtClean="0"/>
              <a:t>… for other projects</a:t>
            </a:r>
          </a:p>
          <a:p>
            <a:pPr lvl="1"/>
            <a:r>
              <a:rPr lang="en-US" dirty="0" smtClean="0"/>
              <a:t>… within the same project (robustness checks, variation on regressions, etc.)</a:t>
            </a:r>
          </a:p>
          <a:p>
            <a:r>
              <a:rPr lang="en-US" dirty="0" smtClean="0"/>
              <a:t>Feasible in any programming language</a:t>
            </a:r>
          </a:p>
          <a:p>
            <a:pPr lvl="1"/>
            <a:r>
              <a:rPr lang="en-US" dirty="0" smtClean="0"/>
              <a:t>Stata: “program” or ado files</a:t>
            </a:r>
          </a:p>
          <a:p>
            <a:pPr lvl="1"/>
            <a:r>
              <a:rPr lang="en-US" dirty="0" smtClean="0"/>
              <a:t>SAS: macros</a:t>
            </a:r>
          </a:p>
          <a:p>
            <a:pPr lvl="1"/>
            <a:r>
              <a:rPr lang="en-US" dirty="0" smtClean="0"/>
              <a:t>R: functions or packages</a:t>
            </a:r>
            <a:endParaRPr lang="en-US" dirty="0"/>
          </a:p>
        </p:txBody>
      </p:sp>
    </p:spTree>
    <p:extLst>
      <p:ext uri="{BB962C8B-B14F-4D97-AF65-F5344CB8AC3E}">
        <p14:creationId xmlns:p14="http://schemas.microsoft.com/office/powerpoint/2010/main" val="17756884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smtClean="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Narrow Replication (Pesaran 2003</a:t>
            </a:r>
            <a:r>
              <a:rPr lang="de-DE" sz="1400" dirty="0">
                <a:solidFill>
                  <a:schemeClr val="bg1">
                    <a:lumMod val="8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Pure Replication (Hamermesh 2007</a:t>
            </a:r>
            <a:r>
              <a:rPr lang="de-DE" sz="1400" dirty="0">
                <a:solidFill>
                  <a:schemeClr val="bg1">
                    <a:lumMod val="8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Verification (Clemens 2015</a:t>
            </a:r>
            <a:r>
              <a:rPr lang="de-DE" sz="1400" dirty="0">
                <a:solidFill>
                  <a:schemeClr val="bg1">
                    <a:lumMod val="85000"/>
                  </a:schemeClr>
                </a:solidFill>
                <a:latin typeface="+mj-lt"/>
              </a:rPr>
              <a:t>)</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Wide Replication (Pesaran 2003</a:t>
            </a:r>
            <a:r>
              <a:rPr lang="de-DE" sz="1400" dirty="0">
                <a:solidFill>
                  <a:schemeClr val="bg1">
                    <a:lumMod val="8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Statistical Replication (Hamermesh 2007</a:t>
            </a:r>
            <a:r>
              <a:rPr lang="de-DE" sz="1400" dirty="0">
                <a:solidFill>
                  <a:schemeClr val="bg1">
                    <a:lumMod val="8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Reproduction/Reanalysis (Clemens 2015</a:t>
            </a:r>
            <a:r>
              <a:rPr lang="de-DE" sz="1400" dirty="0">
                <a:solidFill>
                  <a:schemeClr val="bg1">
                    <a:lumMod val="85000"/>
                  </a:schemeClr>
                </a:solidFill>
                <a:latin typeface="+mj-lt"/>
              </a:rPr>
              <a:t>)</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smtClean="0">
                <a:solidFill>
                  <a:schemeClr val="accent3">
                    <a:lumMod val="75000"/>
                  </a:schemeClr>
                </a:solidFill>
                <a:latin typeface="+mj-lt"/>
              </a:rPr>
              <a:t>Wider Replication (Pesaran 2003</a:t>
            </a:r>
            <a:r>
              <a:rPr lang="de-DE" sz="1400" dirty="0">
                <a:solidFill>
                  <a:schemeClr val="accent3">
                    <a:lumMod val="7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accent3">
                    <a:lumMod val="75000"/>
                  </a:schemeClr>
                </a:solidFill>
                <a:latin typeface="+mj-lt"/>
              </a:rPr>
              <a:t>Scientific Replication (Hamermesh 2007</a:t>
            </a:r>
            <a:r>
              <a:rPr lang="de-DE" sz="1400" dirty="0">
                <a:solidFill>
                  <a:schemeClr val="accent3">
                    <a:lumMod val="7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accent3">
                    <a:lumMod val="75000"/>
                  </a:schemeClr>
                </a:solidFill>
                <a:latin typeface="+mj-lt"/>
              </a:rPr>
              <a:t>Reanalysis/Robustness (Clemens 2015</a:t>
            </a:r>
            <a:r>
              <a:rPr lang="de-DE" sz="1400" dirty="0">
                <a:solidFill>
                  <a:schemeClr val="accent3">
                    <a:lumMod val="75000"/>
                  </a:schemeClr>
                </a:solidFill>
                <a:latin typeface="+mj-lt"/>
              </a:rPr>
              <a:t>)</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
        <p:nvSpPr>
          <p:cNvPr id="18" name="TextBox 17"/>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spTree>
    <p:extLst>
      <p:ext uri="{BB962C8B-B14F-4D97-AF65-F5344CB8AC3E}">
        <p14:creationId xmlns:p14="http://schemas.microsoft.com/office/powerpoint/2010/main" val="291486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5081597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Two magic Stata lines</a:t>
            </a:r>
            <a:endParaRPr lang="en-US" dirty="0"/>
          </a:p>
        </p:txBody>
      </p:sp>
      <p:sp>
        <p:nvSpPr>
          <p:cNvPr id="6" name="Content Placeholder 5"/>
          <p:cNvSpPr>
            <a:spLocks noGrp="1"/>
          </p:cNvSpPr>
          <p:nvPr>
            <p:ph idx="1"/>
          </p:nvPr>
        </p:nvSpPr>
        <p:spPr>
          <a:xfrm>
            <a:off x="2115878" y="2009553"/>
            <a:ext cx="7049387" cy="3923414"/>
          </a:xfrm>
        </p:spPr>
        <p:txBody>
          <a:bodyPr>
            <a:normAutofit/>
          </a:bodyPr>
          <a:lstStyle/>
          <a:p>
            <a:pPr marL="0" indent="0">
              <a:buNone/>
            </a:pPr>
            <a:r>
              <a:rPr lang="en-US" b="1" dirty="0" smtClean="0">
                <a:latin typeface="Courier New" panose="02070309020205020404" pitchFamily="49" charset="0"/>
                <a:cs typeface="Courier New" panose="02070309020205020404" pitchFamily="49" charset="0"/>
              </a:rPr>
              <a:t>global </a:t>
            </a:r>
            <a:r>
              <a:rPr lang="en-US" b="1" dirty="0" err="1" smtClean="0">
                <a:latin typeface="Courier New" panose="02070309020205020404" pitchFamily="49" charset="0"/>
                <a:cs typeface="Courier New" panose="02070309020205020404" pitchFamily="49" charset="0"/>
              </a:rPr>
              <a:t>basepath</a:t>
            </a:r>
            <a:r>
              <a:rPr lang="en-US" b="1" dirty="0" smtClean="0">
                <a:latin typeface="Courier New" panose="02070309020205020404" pitchFamily="49" charset="0"/>
                <a:cs typeface="Courier New" panose="02070309020205020404" pitchFamily="49" charset="0"/>
              </a:rPr>
              <a:t> “/my/path/here”</a:t>
            </a:r>
          </a:p>
          <a:p>
            <a:pPr marL="0" indent="0">
              <a:buNone/>
            </a:pPr>
            <a:r>
              <a:rPr lang="en-US" b="1" dirty="0" err="1" smtClean="0">
                <a:latin typeface="Courier New" panose="02070309020205020404" pitchFamily="49" charset="0"/>
                <a:cs typeface="Courier New" panose="02070309020205020404" pitchFamily="49" charset="0"/>
              </a:rPr>
              <a:t>adopath</a:t>
            </a:r>
            <a:r>
              <a:rPr lang="en-US" b="1" dirty="0" smtClean="0">
                <a:latin typeface="Courier New" panose="02070309020205020404" pitchFamily="49" charset="0"/>
                <a:cs typeface="Courier New" panose="02070309020205020404" pitchFamily="49" charset="0"/>
              </a:rPr>
              <a:t> + “$</a:t>
            </a:r>
            <a:r>
              <a:rPr lang="en-US" b="1" dirty="0" err="1" smtClean="0">
                <a:latin typeface="Courier New" panose="02070309020205020404" pitchFamily="49" charset="0"/>
                <a:cs typeface="Courier New" panose="02070309020205020404" pitchFamily="49" charset="0"/>
              </a:rPr>
              <a:t>basepath</a:t>
            </a:r>
            <a:r>
              <a:rPr lang="en-US" b="1" dirty="0" smtClean="0">
                <a:latin typeface="Courier New" panose="02070309020205020404" pitchFamily="49" charset="0"/>
                <a:cs typeface="Courier New" panose="02070309020205020404" pitchFamily="49" charset="0"/>
              </a:rPr>
              <a:t>/ado”</a:t>
            </a:r>
          </a:p>
          <a:p>
            <a:pPr marL="0" indent="0">
              <a:buNone/>
            </a:pPr>
            <a:endParaRPr lang="en-US" b="1" dirty="0" smtClean="0">
              <a:latin typeface="Courier New" panose="02070309020205020404" pitchFamily="49" charset="0"/>
              <a:cs typeface="Courier New" panose="02070309020205020404" pitchFamily="49" charset="0"/>
            </a:endParaRPr>
          </a:p>
          <a:p>
            <a:pPr marL="0" indent="0">
              <a:buNone/>
            </a:pPr>
            <a:endParaRPr lang="en-US" b="1" dirty="0">
              <a:latin typeface="Courier New" panose="02070309020205020404" pitchFamily="49" charset="0"/>
              <a:cs typeface="Courier New" panose="02070309020205020404" pitchFamily="49" charset="0"/>
            </a:endParaRP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dirty="0" smtClean="0">
                <a:cs typeface="Courier New" panose="02070309020205020404" pitchFamily="49" charset="0"/>
              </a:rPr>
              <a:t>In addition to “</a:t>
            </a:r>
            <a:r>
              <a:rPr lang="en-US" b="1" dirty="0" smtClean="0">
                <a:latin typeface="Courier New" panose="02070309020205020404" pitchFamily="49" charset="0"/>
                <a:cs typeface="Courier New" panose="02070309020205020404" pitchFamily="49" charset="0"/>
              </a:rPr>
              <a:t>graph export</a:t>
            </a:r>
            <a:r>
              <a:rPr lang="en-US" dirty="0" smtClean="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outtab</a:t>
            </a:r>
            <a:r>
              <a:rPr lang="en-US" dirty="0" smtClean="0">
                <a:cs typeface="Courier New" panose="02070309020205020404" pitchFamily="49" charset="0"/>
              </a:rPr>
              <a:t>”, etc.</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37749621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err="1" smtClean="0"/>
              <a:t>Matlab</a:t>
            </a:r>
            <a:r>
              <a:rPr lang="en-US" dirty="0" smtClean="0"/>
              <a:t>-based simulation</a:t>
            </a:r>
          </a:p>
          <a:p>
            <a:r>
              <a:rPr lang="en-US" dirty="0" smtClean="0"/>
              <a:t>Real example, 10 figures, 4 panels each</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For Figure 5a, comment line 52, uncomment line 151, run the code, then copy the figure into your document.</a:t>
            </a:r>
          </a:p>
          <a:p>
            <a:r>
              <a:rPr lang="en-US" dirty="0" smtClean="0">
                <a:solidFill>
                  <a:schemeClr val="accent5"/>
                </a:solidFill>
              </a:rPr>
              <a:t>For Figure 5b, comment line 151 again, leave line 52 commented, and change the parameter on line 75 to “3”</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5633629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smtClean="0"/>
              <a:t>Stata-based estimation</a:t>
            </a:r>
          </a:p>
          <a:p>
            <a:r>
              <a:rPr lang="en-US" dirty="0" smtClean="0"/>
              <a:t>4 variants</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Run the data creation programs, then copy the data to Folder A</a:t>
            </a:r>
          </a:p>
          <a:p>
            <a:r>
              <a:rPr lang="en-US" dirty="0" smtClean="0">
                <a:solidFill>
                  <a:schemeClr val="accent5"/>
                </a:solidFill>
              </a:rPr>
              <a:t>Copy programs “b.do” and “c.do” from Folder A to Folder B, but modify “c.do” on line 20</a:t>
            </a:r>
          </a:p>
          <a:p>
            <a:r>
              <a:rPr lang="en-US" dirty="0" smtClean="0">
                <a:solidFill>
                  <a:schemeClr val="accent5"/>
                </a:solidFill>
              </a:rPr>
              <a:t>Once done, convert the output from “d.do” to a </a:t>
            </a:r>
            <a:r>
              <a:rPr lang="en-US" dirty="0" err="1" smtClean="0">
                <a:solidFill>
                  <a:schemeClr val="accent5"/>
                </a:solidFill>
              </a:rPr>
              <a:t>Matlab</a:t>
            </a:r>
            <a:r>
              <a:rPr lang="en-US" dirty="0" smtClean="0">
                <a:solidFill>
                  <a:schemeClr val="accent5"/>
                </a:solidFill>
              </a:rPr>
              <a:t> file, and run the simulation in Folder B/C</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15482060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 setup</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1 program to prepare the setup</a:t>
            </a:r>
          </a:p>
          <a:p>
            <a:pPr lvl="1"/>
            <a:r>
              <a:rPr lang="en-US" dirty="0" smtClean="0"/>
              <a:t>Installs all packages</a:t>
            </a:r>
          </a:p>
          <a:p>
            <a:pPr lvl="1"/>
            <a:r>
              <a:rPr lang="en-US" dirty="0" smtClean="0"/>
              <a:t>Creates all directories</a:t>
            </a:r>
          </a:p>
          <a:p>
            <a:r>
              <a:rPr lang="en-US" dirty="0" smtClean="0"/>
              <a:t>1 program (or a very small number) that creates the rest</a:t>
            </a:r>
          </a:p>
          <a:p>
            <a:pPr lvl="1"/>
            <a:r>
              <a:rPr lang="en-US" dirty="0" smtClean="0"/>
              <a:t>Possibly with macros/ ado files/ subroutines</a:t>
            </a:r>
          </a:p>
          <a:p>
            <a:pPr lvl="1"/>
            <a:r>
              <a:rPr lang="en-US" dirty="0" smtClean="0"/>
              <a:t>Possibly with parameter files that might differ per directory</a:t>
            </a:r>
          </a:p>
          <a:p>
            <a:r>
              <a:rPr lang="en-US" dirty="0" smtClean="0"/>
              <a:t>All tables and figures are output programmatically</a:t>
            </a:r>
            <a:endParaRPr lang="en-US" dirty="0"/>
          </a:p>
        </p:txBody>
      </p:sp>
      <p:sp>
        <p:nvSpPr>
          <p:cNvPr id="4" name="Content Placeholder 3"/>
          <p:cNvSpPr>
            <a:spLocks noGrp="1"/>
          </p:cNvSpPr>
          <p:nvPr>
            <p:ph sz="half" idx="2"/>
          </p:nvPr>
        </p:nvSpPr>
        <p:spPr/>
        <p:txBody>
          <a:bodyPr>
            <a:normAutofit lnSpcReduction="10000"/>
          </a:bodyPr>
          <a:lstStyle/>
          <a:p>
            <a:r>
              <a:rPr lang="en-US" dirty="0" smtClean="0">
                <a:solidFill>
                  <a:schemeClr val="accent6">
                    <a:lumMod val="50000"/>
                  </a:schemeClr>
                </a:solidFill>
              </a:rPr>
              <a:t>Setting up can be done in all languages</a:t>
            </a:r>
          </a:p>
          <a:p>
            <a:pPr lvl="1"/>
            <a:r>
              <a:rPr lang="en-US" dirty="0" err="1" smtClean="0">
                <a:solidFill>
                  <a:schemeClr val="accent6">
                    <a:lumMod val="50000"/>
                  </a:schemeClr>
                </a:solidFill>
              </a:rPr>
              <a:t>Matlab</a:t>
            </a:r>
            <a:r>
              <a:rPr lang="en-US" dirty="0" smtClean="0">
                <a:solidFill>
                  <a:schemeClr val="accent6">
                    <a:lumMod val="50000"/>
                  </a:schemeClr>
                </a:solidFill>
              </a:rPr>
              <a:t>, Stata, R, Python, Fortran</a:t>
            </a:r>
          </a:p>
          <a:p>
            <a:r>
              <a:rPr lang="en-US" dirty="0" smtClean="0">
                <a:solidFill>
                  <a:schemeClr val="accent6">
                    <a:lumMod val="50000"/>
                  </a:schemeClr>
                </a:solidFill>
              </a:rPr>
              <a:t>Subroutines exist in all languages</a:t>
            </a:r>
          </a:p>
          <a:p>
            <a:pPr lvl="1"/>
            <a:r>
              <a:rPr lang="en-US" dirty="0" smtClean="0">
                <a:solidFill>
                  <a:schemeClr val="accent6">
                    <a:lumMod val="50000"/>
                  </a:schemeClr>
                </a:solidFill>
              </a:rPr>
              <a:t>You might need to learn how!</a:t>
            </a:r>
          </a:p>
          <a:p>
            <a:r>
              <a:rPr lang="en-US" dirty="0" smtClean="0">
                <a:solidFill>
                  <a:schemeClr val="accent6">
                    <a:lumMod val="50000"/>
                  </a:schemeClr>
                </a:solidFill>
              </a:rPr>
              <a:t>Ability to output figures and tables (Excel, </a:t>
            </a:r>
            <a:r>
              <a:rPr lang="en-US" dirty="0" err="1" smtClean="0">
                <a:solidFill>
                  <a:schemeClr val="accent6">
                    <a:lumMod val="50000"/>
                  </a:schemeClr>
                </a:solidFill>
              </a:rPr>
              <a:t>LaTeX</a:t>
            </a:r>
            <a:r>
              <a:rPr lang="en-US" dirty="0" smtClean="0">
                <a:solidFill>
                  <a:schemeClr val="accent6">
                    <a:lumMod val="50000"/>
                  </a:schemeClr>
                </a:solidFill>
              </a:rPr>
              <a:t>) exist in all languages</a:t>
            </a:r>
            <a:endParaRPr lang="en-US" dirty="0">
              <a:solidFill>
                <a:schemeClr val="accent6">
                  <a:lumMod val="50000"/>
                </a:schemeClr>
              </a:solidFill>
            </a:endParaRPr>
          </a:p>
        </p:txBody>
      </p:sp>
    </p:spTree>
    <p:extLst>
      <p:ext uri="{BB962C8B-B14F-4D97-AF65-F5344CB8AC3E}">
        <p14:creationId xmlns:p14="http://schemas.microsoft.com/office/powerpoint/2010/main" val="29474033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prepare the replication package</a:t>
            </a:r>
            <a:endParaRPr lang="en-US" dirty="0"/>
          </a:p>
        </p:txBody>
      </p:sp>
      <p:sp>
        <p:nvSpPr>
          <p:cNvPr id="3" name="Content Placeholder 2"/>
          <p:cNvSpPr>
            <a:spLocks noGrp="1"/>
          </p:cNvSpPr>
          <p:nvPr>
            <p:ph sz="half" idx="1"/>
          </p:nvPr>
        </p:nvSpPr>
        <p:spPr/>
        <p:txBody>
          <a:bodyPr/>
          <a:lstStyle/>
          <a:p>
            <a:r>
              <a:rPr lang="en-US" dirty="0" smtClean="0"/>
              <a:t>README</a:t>
            </a:r>
          </a:p>
          <a:p>
            <a:r>
              <a:rPr lang="en-US" dirty="0" smtClean="0"/>
              <a:t>Full package of all programs, data you intend to provide</a:t>
            </a:r>
          </a:p>
          <a:p>
            <a:r>
              <a:rPr lang="en-US" dirty="0" smtClean="0"/>
              <a:t>ZIP it up</a:t>
            </a:r>
            <a:endParaRPr lang="en-US" dirty="0"/>
          </a:p>
        </p:txBody>
      </p:sp>
      <p:sp>
        <p:nvSpPr>
          <p:cNvPr id="4" name="Content Placeholder 3"/>
          <p:cNvSpPr>
            <a:spLocks noGrp="1"/>
          </p:cNvSpPr>
          <p:nvPr>
            <p:ph sz="half" idx="2"/>
          </p:nvPr>
        </p:nvSpPr>
        <p:spPr/>
        <p:txBody>
          <a:bodyPr/>
          <a:lstStyle/>
          <a:p>
            <a:r>
              <a:rPr lang="en-US" dirty="0" smtClean="0"/>
              <a:t>Now ask an </a:t>
            </a:r>
            <a:r>
              <a:rPr lang="en-US" dirty="0" smtClean="0">
                <a:solidFill>
                  <a:schemeClr val="accent5"/>
                </a:solidFill>
              </a:rPr>
              <a:t>RA/ colleague/ friend/ grandma/ daughter </a:t>
            </a:r>
            <a:r>
              <a:rPr lang="en-US" dirty="0" smtClean="0"/>
              <a:t>not previously involved to</a:t>
            </a:r>
          </a:p>
          <a:p>
            <a:pPr lvl="1"/>
            <a:r>
              <a:rPr lang="en-US" dirty="0" smtClean="0">
                <a:solidFill>
                  <a:schemeClr val="accent6"/>
                </a:solidFill>
              </a:rPr>
              <a:t>Download the package</a:t>
            </a:r>
          </a:p>
          <a:p>
            <a:pPr lvl="1"/>
            <a:r>
              <a:rPr lang="en-US" dirty="0" smtClean="0">
                <a:solidFill>
                  <a:schemeClr val="accent6"/>
                </a:solidFill>
              </a:rPr>
              <a:t>Follow the instructions in the README </a:t>
            </a:r>
            <a:r>
              <a:rPr lang="en-US" dirty="0" smtClean="0">
                <a:solidFill>
                  <a:srgbClr val="C00000"/>
                </a:solidFill>
              </a:rPr>
              <a:t>without talking to you</a:t>
            </a:r>
            <a:r>
              <a:rPr lang="en-US" dirty="0" smtClean="0">
                <a:solidFill>
                  <a:schemeClr val="accent6"/>
                </a:solidFill>
              </a:rPr>
              <a:t>!</a:t>
            </a:r>
          </a:p>
          <a:p>
            <a:pPr lvl="1"/>
            <a:r>
              <a:rPr lang="en-US" dirty="0" smtClean="0">
                <a:solidFill>
                  <a:schemeClr val="accent6"/>
                </a:solidFill>
              </a:rPr>
              <a:t>Compare the results to the paper</a:t>
            </a:r>
          </a:p>
          <a:p>
            <a:pPr lvl="1"/>
            <a:endParaRPr lang="en-US" dirty="0">
              <a:solidFill>
                <a:schemeClr val="accent6"/>
              </a:solidFill>
            </a:endParaRPr>
          </a:p>
        </p:txBody>
      </p:sp>
      <p:grpSp>
        <p:nvGrpSpPr>
          <p:cNvPr id="7" name="Group 6"/>
          <p:cNvGrpSpPr/>
          <p:nvPr/>
        </p:nvGrpSpPr>
        <p:grpSpPr>
          <a:xfrm>
            <a:off x="747712" y="2337878"/>
            <a:ext cx="10606087" cy="4081971"/>
            <a:chOff x="747712" y="2337878"/>
            <a:chExt cx="10606087" cy="4081971"/>
          </a:xfrm>
        </p:grpSpPr>
        <p:pic>
          <p:nvPicPr>
            <p:cNvPr id="5" name="Picture 4"/>
            <p:cNvPicPr>
              <a:picLocks noChangeAspect="1"/>
            </p:cNvPicPr>
            <p:nvPr/>
          </p:nvPicPr>
          <p:blipFill>
            <a:blip r:embed="rId2"/>
            <a:stretch>
              <a:fillRect/>
            </a:stretch>
          </p:blipFill>
          <p:spPr>
            <a:xfrm>
              <a:off x="747712" y="2337878"/>
              <a:ext cx="10606087" cy="4081971"/>
            </a:xfrm>
            <a:prstGeom prst="rect">
              <a:avLst/>
            </a:prstGeom>
            <a:ln w="38100">
              <a:solidFill>
                <a:schemeClr val="tx1"/>
              </a:solidFill>
            </a:ln>
            <a:effectLst>
              <a:outerShdw blurRad="50800" dist="127000" dir="2700000" algn="tl" rotWithShape="0">
                <a:prstClr val="black">
                  <a:alpha val="40000"/>
                </a:prstClr>
              </a:outerShdw>
            </a:effectLst>
          </p:spPr>
        </p:pic>
        <p:sp>
          <p:nvSpPr>
            <p:cNvPr id="6" name="TextBox 5"/>
            <p:cNvSpPr txBox="1"/>
            <p:nvPr/>
          </p:nvSpPr>
          <p:spPr>
            <a:xfrm>
              <a:off x="2824842" y="4120718"/>
              <a:ext cx="5633357" cy="830997"/>
            </a:xfrm>
            <a:prstGeom prst="rect">
              <a:avLst/>
            </a:prstGeom>
            <a:solidFill>
              <a:schemeClr val="bg1"/>
            </a:solidFill>
            <a:ln w="25400">
              <a:solidFill>
                <a:schemeClr val="tx1"/>
              </a:solidFill>
            </a:ln>
          </p:spPr>
          <p:txBody>
            <a:bodyPr wrap="square" rtlCol="0">
              <a:spAutoFit/>
            </a:bodyPr>
            <a:lstStyle/>
            <a:p>
              <a:pPr algn="ctr"/>
              <a:r>
                <a:rPr lang="en-US" sz="4800" dirty="0" smtClean="0"/>
                <a:t>That’s our </a:t>
              </a:r>
              <a:r>
                <a:rPr lang="en-US" sz="4800" dirty="0" smtClean="0">
                  <a:hlinkClick r:id="rId3"/>
                </a:rPr>
                <a:t>Protocol</a:t>
              </a:r>
              <a:r>
                <a:rPr lang="en-US" sz="4800" dirty="0" smtClean="0"/>
                <a:t>!</a:t>
              </a:r>
              <a:endParaRPr lang="en-US" sz="4800" dirty="0"/>
            </a:p>
          </p:txBody>
        </p:sp>
      </p:grpSp>
    </p:spTree>
    <p:extLst>
      <p:ext uri="{BB962C8B-B14F-4D97-AF65-F5344CB8AC3E}">
        <p14:creationId xmlns:p14="http://schemas.microsoft.com/office/powerpoint/2010/main" val="372911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Archiving</a:t>
            </a:r>
            <a:endParaRPr lang="en-US" dirty="0">
              <a:solidFill>
                <a:schemeClr val="bg1"/>
              </a:solidFill>
            </a:endParaRPr>
          </a:p>
        </p:txBody>
      </p:sp>
    </p:spTree>
    <p:extLst>
      <p:ext uri="{BB962C8B-B14F-4D97-AF65-F5344CB8AC3E}">
        <p14:creationId xmlns:p14="http://schemas.microsoft.com/office/powerpoint/2010/main" val="3247677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Full-featured repository</a:t>
            </a:r>
            <a:endParaRPr lang="en-US" dirty="0"/>
          </a:p>
        </p:txBody>
      </p:sp>
      <p:pic>
        <p:nvPicPr>
          <p:cNvPr id="4" name="Content Placeholder 3"/>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39563374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 name="Picture 6"/>
          <p:cNvPicPr>
            <a:picLocks noChangeAspect="1"/>
          </p:cNvPicPr>
          <p:nvPr/>
        </p:nvPicPr>
        <p:blipFill>
          <a:blip r:embed="rId2"/>
          <a:stretch>
            <a:fillRect/>
          </a:stretch>
        </p:blipFill>
        <p:spPr>
          <a:xfrm>
            <a:off x="564573" y="1906299"/>
            <a:ext cx="6324600" cy="3876675"/>
          </a:xfrm>
          <a:prstGeom prst="rect">
            <a:avLst/>
          </a:prstGeom>
        </p:spPr>
      </p:pic>
      <p:pic>
        <p:nvPicPr>
          <p:cNvPr id="8" name="Picture 7"/>
          <p:cNvPicPr>
            <a:picLocks noChangeAspect="1"/>
          </p:cNvPicPr>
          <p:nvPr/>
        </p:nvPicPr>
        <p:blipFill>
          <a:blip r:embed="rId3"/>
          <a:stretch>
            <a:fillRect/>
          </a:stretch>
        </p:blipFill>
        <p:spPr>
          <a:xfrm>
            <a:off x="2338387" y="2100262"/>
            <a:ext cx="7515225" cy="2657475"/>
          </a:xfrm>
          <a:prstGeom prst="rect">
            <a:avLst/>
          </a:prstGeom>
        </p:spPr>
      </p:pic>
      <p:pic>
        <p:nvPicPr>
          <p:cNvPr id="9" name="Picture 8"/>
          <p:cNvPicPr>
            <a:picLocks noChangeAspect="1"/>
          </p:cNvPicPr>
          <p:nvPr/>
        </p:nvPicPr>
        <p:blipFill>
          <a:blip r:embed="rId4"/>
          <a:stretch>
            <a:fillRect/>
          </a:stretch>
        </p:blipFill>
        <p:spPr>
          <a:xfrm>
            <a:off x="375754" y="856686"/>
            <a:ext cx="6825121" cy="3983614"/>
          </a:xfrm>
          <a:prstGeom prst="rect">
            <a:avLst/>
          </a:prstGeom>
        </p:spPr>
      </p:pic>
      <p:pic>
        <p:nvPicPr>
          <p:cNvPr id="10" name="Picture 9"/>
          <p:cNvPicPr>
            <a:picLocks noChangeAspect="1"/>
          </p:cNvPicPr>
          <p:nvPr/>
        </p:nvPicPr>
        <p:blipFill>
          <a:blip r:embed="rId5"/>
          <a:stretch>
            <a:fillRect/>
          </a:stretch>
        </p:blipFill>
        <p:spPr>
          <a:xfrm>
            <a:off x="1743074" y="2182249"/>
            <a:ext cx="8705850" cy="4086225"/>
          </a:xfrm>
          <a:prstGeom prst="rect">
            <a:avLst/>
          </a:prstGeom>
        </p:spPr>
      </p:pic>
      <p:pic>
        <p:nvPicPr>
          <p:cNvPr id="5" name="Content Placeholder 4"/>
          <p:cNvPicPr>
            <a:picLocks noGrp="1" noChangeAspect="1"/>
          </p:cNvPicPr>
          <p:nvPr>
            <p:ph idx="1"/>
          </p:nvPr>
        </p:nvPicPr>
        <p:blipFill>
          <a:blip r:embed="rId6"/>
          <a:stretch>
            <a:fillRect/>
          </a:stretch>
        </p:blipFill>
        <p:spPr>
          <a:xfrm>
            <a:off x="3182588" y="1268556"/>
            <a:ext cx="4584695" cy="3489181"/>
          </a:xfrm>
          <a:prstGeom prst="rect">
            <a:avLst/>
          </a:prstGeom>
        </p:spPr>
      </p:pic>
      <p:pic>
        <p:nvPicPr>
          <p:cNvPr id="2" name="Picture 1"/>
          <p:cNvPicPr>
            <a:picLocks noChangeAspect="1"/>
          </p:cNvPicPr>
          <p:nvPr/>
        </p:nvPicPr>
        <p:blipFill>
          <a:blip r:embed="rId7"/>
          <a:stretch>
            <a:fillRect/>
          </a:stretch>
        </p:blipFill>
        <p:spPr>
          <a:xfrm>
            <a:off x="2740652" y="2298340"/>
            <a:ext cx="7238048" cy="3509010"/>
          </a:xfrm>
          <a:prstGeom prst="rect">
            <a:avLst/>
          </a:prstGeom>
        </p:spPr>
      </p:pic>
    </p:spTree>
    <p:extLst>
      <p:ext uri="{BB962C8B-B14F-4D97-AF65-F5344CB8AC3E}">
        <p14:creationId xmlns:p14="http://schemas.microsoft.com/office/powerpoint/2010/main" val="11791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Data citations and metadata</a:t>
            </a:r>
            <a:endParaRPr lang="en-US" dirty="0"/>
          </a:p>
        </p:txBody>
      </p:sp>
      <p:sp>
        <p:nvSpPr>
          <p:cNvPr id="3" name="Content Placeholder 2"/>
          <p:cNvSpPr>
            <a:spLocks noGrp="1"/>
          </p:cNvSpPr>
          <p:nvPr>
            <p:ph idx="1"/>
          </p:nvPr>
        </p:nvSpPr>
        <p:spPr/>
        <p:txBody>
          <a:bodyPr>
            <a:normAutofit/>
          </a:bodyPr>
          <a:lstStyle/>
          <a:p>
            <a:pPr marL="457200" lvl="1" indent="0">
              <a:buNone/>
            </a:pPr>
            <a:r>
              <a:rPr lang="en-US" sz="4000" dirty="0" smtClean="0"/>
              <a:t>What is </a:t>
            </a:r>
            <a:r>
              <a:rPr lang="en-US" sz="4000" b="1" dirty="0" smtClean="0"/>
              <a:t>FAIR</a:t>
            </a:r>
            <a:r>
              <a:rPr lang="en-US" sz="4000" dirty="0"/>
              <a:t>?</a:t>
            </a:r>
          </a:p>
          <a:p>
            <a:pPr lvl="1"/>
            <a:r>
              <a:rPr lang="en-US" sz="4800" b="1" dirty="0"/>
              <a:t>F</a:t>
            </a:r>
            <a:r>
              <a:rPr lang="en-US" sz="4000" dirty="0"/>
              <a:t>indable</a:t>
            </a:r>
            <a:r>
              <a:rPr lang="en-US" sz="4000" dirty="0" smtClean="0"/>
              <a:t>, </a:t>
            </a:r>
            <a:endParaRPr lang="en-US" sz="4000" dirty="0"/>
          </a:p>
          <a:p>
            <a:pPr lvl="1"/>
            <a:r>
              <a:rPr lang="en-US" sz="4800" b="1" dirty="0"/>
              <a:t>A</a:t>
            </a:r>
            <a:r>
              <a:rPr lang="en-US" sz="4000" dirty="0"/>
              <a:t>ccessible</a:t>
            </a:r>
            <a:r>
              <a:rPr lang="en-US" sz="4000" dirty="0" smtClean="0"/>
              <a:t>, </a:t>
            </a:r>
            <a:endParaRPr lang="en-US" sz="4000" dirty="0"/>
          </a:p>
          <a:p>
            <a:pPr lvl="1"/>
            <a:r>
              <a:rPr lang="en-US" sz="4800" b="1" dirty="0" smtClean="0"/>
              <a:t>I</a:t>
            </a:r>
            <a:r>
              <a:rPr lang="en-US" sz="4000" dirty="0" smtClean="0"/>
              <a:t>nteroperable, and </a:t>
            </a:r>
            <a:endParaRPr lang="en-US" sz="4000" dirty="0"/>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924341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smtClean="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Narrow Replication (Pesaran 2003</a:t>
            </a:r>
            <a:r>
              <a:rPr lang="de-DE" sz="1400" dirty="0">
                <a:solidFill>
                  <a:schemeClr val="bg1">
                    <a:lumMod val="8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Pure Replication (Hamermesh 2007</a:t>
            </a:r>
            <a:r>
              <a:rPr lang="de-DE" sz="1400" dirty="0">
                <a:solidFill>
                  <a:schemeClr val="bg1">
                    <a:lumMod val="8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Verification (Clemens 2015</a:t>
            </a:r>
            <a:r>
              <a:rPr lang="de-DE" sz="1400" dirty="0">
                <a:solidFill>
                  <a:schemeClr val="bg1">
                    <a:lumMod val="85000"/>
                  </a:schemeClr>
                </a:solidFill>
                <a:latin typeface="+mj-lt"/>
              </a:rPr>
              <a:t>)</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FAIR data principles rely on metadata</a:t>
            </a:r>
            <a:endParaRPr lang="en-US" dirty="0"/>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and findability relies on metadata</a:t>
            </a:r>
            <a:endParaRPr lang="en-US" dirty="0"/>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I’ve already got it on </a:t>
            </a:r>
            <a:r>
              <a:rPr lang="en-US" dirty="0" err="1" smtClean="0"/>
              <a:t>Github</a:t>
            </a:r>
            <a:r>
              <a:rPr lang="en-US" dirty="0" smtClean="0"/>
              <a:t>!</a:t>
            </a:r>
            <a:endParaRPr lang="en-US" dirty="0"/>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r>
              <a:rPr lang="en-US" dirty="0" smtClean="0"/>
              <a:t>Good for you!</a:t>
            </a:r>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004" y="1825625"/>
            <a:ext cx="6065991" cy="4351338"/>
          </a:xfrm>
          <a:prstGeom prst="rect">
            <a:avLst/>
          </a:prstGeom>
        </p:spPr>
      </p:pic>
    </p:spTree>
    <p:extLst>
      <p:ext uri="{BB962C8B-B14F-4D97-AF65-F5344CB8AC3E}">
        <p14:creationId xmlns:p14="http://schemas.microsoft.com/office/powerpoint/2010/main" val="11052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Scroll down a bit</a:t>
            </a:r>
            <a:endParaRPr lang="en-US" dirty="0"/>
          </a:p>
        </p:txBody>
      </p:sp>
      <p:pic>
        <p:nvPicPr>
          <p:cNvPr id="6" name="Content Placeholder 5"/>
          <p:cNvPicPr>
            <a:picLocks noGrp="1" noChangeAspect="1"/>
          </p:cNvPicPr>
          <p:nvPr>
            <p:ph idx="1"/>
          </p:nvPr>
        </p:nvPicPr>
        <p:blipFill>
          <a:blip r:embed="rId2"/>
          <a:stretch>
            <a:fillRect/>
          </a:stretch>
        </p:blipFill>
        <p:spPr>
          <a:xfrm>
            <a:off x="912628" y="1690688"/>
            <a:ext cx="10515600" cy="2551640"/>
          </a:xfrm>
          <a:prstGeom prst="rect">
            <a:avLst/>
          </a:prstGeom>
        </p:spPr>
      </p:pic>
      <p:pic>
        <p:nvPicPr>
          <p:cNvPr id="7" name="Picture 6"/>
          <p:cNvPicPr>
            <a:picLocks noChangeAspect="1"/>
          </p:cNvPicPr>
          <p:nvPr/>
        </p:nvPicPr>
        <p:blipFill>
          <a:blip r:embed="rId3"/>
          <a:stretch>
            <a:fillRect/>
          </a:stretch>
        </p:blipFill>
        <p:spPr>
          <a:xfrm>
            <a:off x="1356019" y="4912243"/>
            <a:ext cx="9628899" cy="793872"/>
          </a:xfrm>
          <a:prstGeom prst="rect">
            <a:avLst/>
          </a:prstGeom>
        </p:spPr>
      </p:pic>
    </p:spTree>
    <p:extLst>
      <p:ext uri="{BB962C8B-B14F-4D97-AF65-F5344CB8AC3E}">
        <p14:creationId xmlns:p14="http://schemas.microsoft.com/office/powerpoint/2010/main" val="197852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not an archive</a:t>
            </a:r>
            <a:endParaRPr lang="en-US" dirty="0"/>
          </a:p>
        </p:txBody>
      </p:sp>
      <p:sp>
        <p:nvSpPr>
          <p:cNvPr id="5" name="Content Placeholder 4"/>
          <p:cNvSpPr>
            <a:spLocks noGrp="1"/>
          </p:cNvSpPr>
          <p:nvPr>
            <p:ph idx="1"/>
          </p:nvPr>
        </p:nvSpPr>
        <p:spPr/>
        <p:txBody>
          <a:bodyPr/>
          <a:lstStyle/>
          <a:p>
            <a:r>
              <a:rPr lang="en-US" dirty="0" err="1" smtClean="0"/>
              <a:t>Github</a:t>
            </a:r>
            <a:endParaRPr lang="en-US" dirty="0" smtClean="0"/>
          </a:p>
          <a:p>
            <a:r>
              <a:rPr lang="en-US" dirty="0" smtClean="0"/>
              <a:t>Dropbox</a:t>
            </a:r>
          </a:p>
          <a:p>
            <a:r>
              <a:rPr lang="en-US" dirty="0" smtClean="0"/>
              <a:t>Your university website</a:t>
            </a:r>
          </a:p>
          <a:p>
            <a:r>
              <a:rPr lang="en-US" dirty="0" smtClean="0"/>
              <a:t>Your personal website on Google Pages</a:t>
            </a:r>
          </a:p>
          <a:p>
            <a:r>
              <a:rPr lang="en-US" dirty="0" smtClean="0"/>
              <a:t>…</a:t>
            </a:r>
            <a:endParaRPr lang="en-US" dirty="0"/>
          </a:p>
        </p:txBody>
      </p:sp>
    </p:spTree>
    <p:extLst>
      <p:ext uri="{BB962C8B-B14F-4D97-AF65-F5344CB8AC3E}">
        <p14:creationId xmlns:p14="http://schemas.microsoft.com/office/powerpoint/2010/main" val="174587570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releases!</a:t>
            </a:r>
            <a:endParaRPr lang="en-US" dirty="0"/>
          </a:p>
        </p:txBody>
      </p:sp>
      <p:pic>
        <p:nvPicPr>
          <p:cNvPr id="4" name="Content Placeholder 3"/>
          <p:cNvPicPr>
            <a:picLocks noGrp="1" noChangeAspect="1"/>
          </p:cNvPicPr>
          <p:nvPr>
            <p:ph idx="1"/>
          </p:nvPr>
        </p:nvPicPr>
        <p:blipFill>
          <a:blip r:embed="rId2"/>
          <a:stretch>
            <a:fillRect/>
          </a:stretch>
        </p:blipFill>
        <p:spPr>
          <a:xfrm>
            <a:off x="2462775" y="1847850"/>
            <a:ext cx="7266450" cy="4351338"/>
          </a:xfrm>
          <a:prstGeom prst="rect">
            <a:avLst/>
          </a:prstGeom>
        </p:spPr>
      </p:pic>
    </p:spTree>
    <p:extLst>
      <p:ext uri="{BB962C8B-B14F-4D97-AF65-F5344CB8AC3E}">
        <p14:creationId xmlns:p14="http://schemas.microsoft.com/office/powerpoint/2010/main" val="10928264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Suggestions</a:t>
            </a:r>
            <a:endParaRPr lang="en-US" dirty="0"/>
          </a:p>
        </p:txBody>
      </p:sp>
      <p:sp>
        <p:nvSpPr>
          <p:cNvPr id="6" name="Content Placeholder 5"/>
          <p:cNvSpPr>
            <a:spLocks noGrp="1"/>
          </p:cNvSpPr>
          <p:nvPr>
            <p:ph sz="half" idx="1"/>
          </p:nvPr>
        </p:nvSpPr>
        <p:spPr/>
        <p:txBody>
          <a:bodyPr>
            <a:normAutofit/>
          </a:bodyPr>
          <a:lstStyle/>
          <a:p>
            <a:pPr marL="0" indent="0">
              <a:buNone/>
            </a:pPr>
            <a:r>
              <a:rPr lang="en-US" b="1" dirty="0" smtClean="0"/>
              <a:t>Use releases as part of your development process</a:t>
            </a:r>
          </a:p>
          <a:p>
            <a:r>
              <a:rPr lang="en-US" dirty="0" smtClean="0"/>
              <a:t>Define critical moments</a:t>
            </a:r>
          </a:p>
          <a:p>
            <a:pPr lvl="1"/>
            <a:r>
              <a:rPr lang="en-US" dirty="0" smtClean="0"/>
              <a:t>Showing it to your thesis advisor</a:t>
            </a:r>
          </a:p>
          <a:p>
            <a:pPr lvl="1"/>
            <a:r>
              <a:rPr lang="en-US" dirty="0" smtClean="0"/>
              <a:t>Submitting to a journal</a:t>
            </a:r>
          </a:p>
          <a:p>
            <a:pPr lvl="1"/>
            <a:r>
              <a:rPr lang="en-US" dirty="0" smtClean="0"/>
              <a:t>Submitting the R&amp;R</a:t>
            </a:r>
          </a:p>
          <a:p>
            <a:pPr lvl="1"/>
            <a:r>
              <a:rPr lang="en-US" dirty="0" smtClean="0"/>
              <a:t>Submitting the 5</a:t>
            </a:r>
            <a:r>
              <a:rPr lang="en-US" baseline="30000" dirty="0" smtClean="0"/>
              <a:t>th</a:t>
            </a:r>
            <a:r>
              <a:rPr lang="en-US" dirty="0" smtClean="0"/>
              <a:t> R&amp;R</a:t>
            </a:r>
          </a:p>
          <a:p>
            <a:pPr lvl="1"/>
            <a:r>
              <a:rPr lang="en-US" dirty="0" smtClean="0"/>
              <a:t>Responding to the Data Editor</a:t>
            </a:r>
          </a:p>
          <a:p>
            <a:r>
              <a:rPr lang="en-US" dirty="0" smtClean="0"/>
              <a:t>Hit that “Create release” button</a:t>
            </a:r>
          </a:p>
          <a:p>
            <a:pPr lvl="1"/>
            <a:r>
              <a:rPr lang="en-US" dirty="0" smtClean="0"/>
              <a:t>Or “</a:t>
            </a:r>
            <a:r>
              <a:rPr lang="en-US" sz="1600" b="1" dirty="0" err="1" smtClean="0">
                <a:latin typeface="Courier New" panose="02070309020205020404" pitchFamily="49" charset="0"/>
                <a:cs typeface="Courier New" panose="02070309020205020404" pitchFamily="49" charset="0"/>
              </a:rPr>
              <a:t>git</a:t>
            </a:r>
            <a:r>
              <a:rPr lang="en-US" sz="1600" b="1" dirty="0" smtClean="0">
                <a:latin typeface="Courier New" panose="02070309020205020404" pitchFamily="49" charset="0"/>
                <a:cs typeface="Courier New" panose="02070309020205020404" pitchFamily="49" charset="0"/>
              </a:rPr>
              <a:t> tag –m “my </a:t>
            </a:r>
            <a:r>
              <a:rPr lang="en-US" sz="1600" b="1" dirty="0" err="1" smtClean="0">
                <a:latin typeface="Courier New" panose="02070309020205020404" pitchFamily="49" charset="0"/>
                <a:cs typeface="Courier New" panose="02070309020205020404" pitchFamily="49" charset="0"/>
              </a:rPr>
              <a:t>msg</a:t>
            </a:r>
            <a:r>
              <a:rPr lang="en-US" sz="1600" b="1" dirty="0" smtClean="0">
                <a:latin typeface="Courier New" panose="02070309020205020404" pitchFamily="49" charset="0"/>
                <a:cs typeface="Courier New" panose="02070309020205020404" pitchFamily="49" charset="0"/>
              </a:rPr>
              <a:t>” v20200924</a:t>
            </a:r>
            <a:r>
              <a:rPr lang="en-US" dirty="0" smtClean="0"/>
              <a:t>”</a:t>
            </a:r>
          </a:p>
          <a:p>
            <a:endParaRPr lang="en-US" dirty="0"/>
          </a:p>
        </p:txBody>
      </p:sp>
      <p:sp>
        <p:nvSpPr>
          <p:cNvPr id="7" name="Content Placeholder 6"/>
          <p:cNvSpPr>
            <a:spLocks noGrp="1"/>
          </p:cNvSpPr>
          <p:nvPr>
            <p:ph sz="half" idx="2"/>
          </p:nvPr>
        </p:nvSpPr>
        <p:spPr/>
        <p:txBody>
          <a:bodyPr>
            <a:normAutofit/>
          </a:bodyPr>
          <a:lstStyle/>
          <a:p>
            <a:pPr marL="0" indent="0">
              <a:buNone/>
            </a:pPr>
            <a:r>
              <a:rPr lang="en-US" b="1" u="sng" dirty="0" smtClean="0"/>
              <a:t>Learn how to archive</a:t>
            </a:r>
          </a:p>
          <a:p>
            <a:r>
              <a:rPr lang="en-US" dirty="0" err="1" smtClean="0">
                <a:hlinkClick r:id="rId2"/>
              </a:rPr>
              <a:t>openICPSR</a:t>
            </a:r>
            <a:r>
              <a:rPr lang="en-US" dirty="0" smtClean="0">
                <a:hlinkClick r:id="rId2"/>
              </a:rPr>
              <a:t> sandbox</a:t>
            </a:r>
            <a:endParaRPr lang="en-US" dirty="0" smtClean="0"/>
          </a:p>
          <a:p>
            <a:r>
              <a:rPr lang="en-US" dirty="0" err="1" smtClean="0">
                <a:hlinkClick r:id="rId3"/>
              </a:rPr>
              <a:t>Zenodo</a:t>
            </a:r>
            <a:r>
              <a:rPr lang="en-US" dirty="0" smtClean="0">
                <a:hlinkClick r:id="rId3"/>
              </a:rPr>
              <a:t> sandbox</a:t>
            </a:r>
            <a:endParaRPr lang="en-US" dirty="0" smtClean="0"/>
          </a:p>
          <a:p>
            <a:r>
              <a:rPr lang="en-US" dirty="0" err="1" smtClean="0">
                <a:hlinkClick r:id="rId4"/>
              </a:rPr>
              <a:t>Github</a:t>
            </a:r>
            <a:r>
              <a:rPr lang="en-US" dirty="0" smtClean="0">
                <a:hlinkClick r:id="rId4"/>
              </a:rPr>
              <a:t>-to-</a:t>
            </a:r>
            <a:r>
              <a:rPr lang="en-US" dirty="0" err="1" smtClean="0">
                <a:hlinkClick r:id="rId4"/>
              </a:rPr>
              <a:t>Zenodo</a:t>
            </a:r>
            <a:r>
              <a:rPr lang="en-US" dirty="0" smtClean="0">
                <a:hlinkClick r:id="rId4"/>
              </a:rPr>
              <a:t> API</a:t>
            </a:r>
            <a:endParaRPr lang="en-US" dirty="0" smtClean="0"/>
          </a:p>
          <a:p>
            <a:pPr marL="0" indent="0">
              <a:buNone/>
            </a:pPr>
            <a:r>
              <a:rPr lang="en-US" b="1" u="sng" dirty="0" smtClean="0"/>
              <a:t>Archive</a:t>
            </a:r>
            <a:r>
              <a:rPr lang="en-US" b="1" dirty="0" smtClean="0"/>
              <a:t> key (public) moments</a:t>
            </a:r>
          </a:p>
          <a:p>
            <a:r>
              <a:rPr lang="en-US" dirty="0" smtClean="0"/>
              <a:t>Submitting to a journal (may be required!)</a:t>
            </a:r>
          </a:p>
          <a:p>
            <a:r>
              <a:rPr lang="en-US" dirty="0" smtClean="0"/>
              <a:t>Presenting at RT2!</a:t>
            </a:r>
            <a:endParaRPr lang="en-US" dirty="0"/>
          </a:p>
        </p:txBody>
      </p:sp>
    </p:spTree>
    <p:extLst>
      <p:ext uri="{BB962C8B-B14F-4D97-AF65-F5344CB8AC3E}">
        <p14:creationId xmlns:p14="http://schemas.microsoft.com/office/powerpoint/2010/main" val="34560248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Data provenance</a:t>
            </a:r>
            <a:endParaRPr lang="en-US" dirty="0">
              <a:solidFill>
                <a:schemeClr val="bg1"/>
              </a:solidFill>
            </a:endParaRPr>
          </a:p>
        </p:txBody>
      </p:sp>
    </p:spTree>
    <p:extLst>
      <p:ext uri="{BB962C8B-B14F-4D97-AF65-F5344CB8AC3E}">
        <p14:creationId xmlns:p14="http://schemas.microsoft.com/office/powerpoint/2010/main" val="3262384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Special Cases</a:t>
            </a:r>
            <a:endParaRPr lang="en-US" dirty="0">
              <a:solidFill>
                <a:schemeClr val="bg1"/>
              </a:solidFill>
            </a:endParaRPr>
          </a:p>
        </p:txBody>
      </p:sp>
    </p:spTree>
    <p:extLst>
      <p:ext uri="{BB962C8B-B14F-4D97-AF65-F5344CB8AC3E}">
        <p14:creationId xmlns:p14="http://schemas.microsoft.com/office/powerpoint/2010/main" val="14619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run your own survey</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Welcome, you are a data producer, = Census Bureau!</a:t>
            </a:r>
          </a:p>
          <a:p>
            <a:r>
              <a:rPr lang="en-US" dirty="0" smtClean="0"/>
              <a:t>Your </a:t>
            </a:r>
            <a:r>
              <a:rPr lang="en-US" b="1" i="1" dirty="0" smtClean="0">
                <a:solidFill>
                  <a:schemeClr val="accent2">
                    <a:lumMod val="75000"/>
                  </a:schemeClr>
                </a:solidFill>
              </a:rPr>
              <a:t>questionnaires</a:t>
            </a:r>
            <a:r>
              <a:rPr lang="en-US" dirty="0" smtClean="0"/>
              <a:t>, your </a:t>
            </a:r>
            <a:r>
              <a:rPr lang="en-US" i="1" dirty="0" smtClean="0"/>
              <a:t>instructions</a:t>
            </a:r>
            <a:r>
              <a:rPr lang="en-US" dirty="0" smtClean="0"/>
              <a:t> (to self, to survey takers), your </a:t>
            </a:r>
            <a:r>
              <a:rPr lang="en-US" i="1" dirty="0" smtClean="0"/>
              <a:t>sampling scheme</a:t>
            </a:r>
            <a:r>
              <a:rPr lang="en-US" dirty="0" smtClean="0"/>
              <a:t>: </a:t>
            </a:r>
            <a:r>
              <a:rPr lang="en-US" b="1" u="sng" dirty="0" smtClean="0"/>
              <a:t>metadata</a:t>
            </a:r>
            <a:r>
              <a:rPr lang="en-US" dirty="0" smtClean="0"/>
              <a:t>, part of the replication package</a:t>
            </a:r>
          </a:p>
          <a:p>
            <a:r>
              <a:rPr lang="en-US" dirty="0" smtClean="0"/>
              <a:t>Your </a:t>
            </a:r>
            <a:r>
              <a:rPr lang="en-US" b="1" i="1" dirty="0" smtClean="0">
                <a:solidFill>
                  <a:schemeClr val="accent5">
                    <a:lumMod val="75000"/>
                  </a:schemeClr>
                </a:solidFill>
              </a:rPr>
              <a:t>raw survey data</a:t>
            </a:r>
            <a:r>
              <a:rPr lang="en-US" dirty="0" smtClean="0"/>
              <a:t>: </a:t>
            </a:r>
            <a:r>
              <a:rPr lang="en-US" b="1" u="sng" dirty="0" smtClean="0"/>
              <a:t>untouched</a:t>
            </a:r>
            <a:r>
              <a:rPr lang="en-US" dirty="0" smtClean="0"/>
              <a:t>, </a:t>
            </a:r>
            <a:r>
              <a:rPr lang="en-US" dirty="0" smtClean="0">
                <a:solidFill>
                  <a:srgbClr val="FF0000"/>
                </a:solidFill>
              </a:rPr>
              <a:t>archived</a:t>
            </a:r>
            <a:r>
              <a:rPr lang="en-US" dirty="0" smtClean="0"/>
              <a:t> (but internally: PII!)</a:t>
            </a:r>
          </a:p>
          <a:p>
            <a:r>
              <a:rPr lang="en-US" dirty="0" smtClean="0"/>
              <a:t>Your </a:t>
            </a:r>
            <a:r>
              <a:rPr lang="en-US" b="1" i="1" dirty="0" smtClean="0">
                <a:solidFill>
                  <a:schemeClr val="accent6">
                    <a:lumMod val="75000"/>
                  </a:schemeClr>
                </a:solidFill>
              </a:rPr>
              <a:t>survey prep code</a:t>
            </a:r>
            <a:r>
              <a:rPr lang="en-US" dirty="0" smtClean="0"/>
              <a:t>: stripping identifiers, quasi-identifiers: </a:t>
            </a:r>
            <a:r>
              <a:rPr lang="en-US" dirty="0">
                <a:solidFill>
                  <a:srgbClr val="FF0000"/>
                </a:solidFill>
              </a:rPr>
              <a:t>archived</a:t>
            </a:r>
            <a:r>
              <a:rPr lang="en-US" dirty="0" smtClean="0"/>
              <a:t>, (mostly) public</a:t>
            </a:r>
          </a:p>
          <a:p>
            <a:endParaRPr lang="en-US" dirty="0"/>
          </a:p>
        </p:txBody>
      </p:sp>
    </p:spTree>
    <p:extLst>
      <p:ext uri="{BB962C8B-B14F-4D97-AF65-F5344CB8AC3E}">
        <p14:creationId xmlns:p14="http://schemas.microsoft.com/office/powerpoint/2010/main" val="30108967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run your own survey</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Welcome, you are a data provider, even for yourself!</a:t>
            </a:r>
          </a:p>
          <a:p>
            <a:r>
              <a:rPr lang="en-US" dirty="0" smtClean="0"/>
              <a:t>Your (protected, shareable) </a:t>
            </a:r>
            <a:r>
              <a:rPr lang="en-US" b="1" dirty="0" smtClean="0">
                <a:solidFill>
                  <a:schemeClr val="accent6">
                    <a:lumMod val="75000"/>
                  </a:schemeClr>
                </a:solidFill>
              </a:rPr>
              <a:t>survey data</a:t>
            </a:r>
            <a:r>
              <a:rPr lang="en-US" dirty="0" smtClean="0"/>
              <a:t>:</a:t>
            </a:r>
          </a:p>
          <a:p>
            <a:pPr lvl="1"/>
            <a:r>
              <a:rPr lang="en-US" sz="2800" dirty="0">
                <a:solidFill>
                  <a:srgbClr val="FF0000"/>
                </a:solidFill>
              </a:rPr>
              <a:t>Archived</a:t>
            </a:r>
            <a:r>
              <a:rPr lang="en-US" dirty="0" smtClean="0"/>
              <a:t>, public (subject to consent)</a:t>
            </a:r>
          </a:p>
          <a:p>
            <a:pPr lvl="1"/>
            <a:r>
              <a:rPr lang="en-US" dirty="0" smtClean="0"/>
              <a:t>Provided with </a:t>
            </a:r>
            <a:r>
              <a:rPr lang="en-US" b="1" dirty="0" smtClean="0">
                <a:solidFill>
                  <a:srgbClr val="FF0000"/>
                </a:solidFill>
              </a:rPr>
              <a:t>license</a:t>
            </a:r>
          </a:p>
          <a:p>
            <a:pPr lvl="1"/>
            <a:r>
              <a:rPr lang="en-US" b="1" dirty="0" smtClean="0">
                <a:solidFill>
                  <a:srgbClr val="FF0000"/>
                </a:solidFill>
              </a:rPr>
              <a:t>Immutable</a:t>
            </a:r>
            <a:r>
              <a:rPr lang="en-US" dirty="0" smtClean="0"/>
              <a:t>! Dirty! As-Is!</a:t>
            </a:r>
          </a:p>
          <a:p>
            <a:r>
              <a:rPr lang="en-US" dirty="0" smtClean="0"/>
              <a:t>You, as anybody else, treats it as “</a:t>
            </a:r>
            <a:r>
              <a:rPr lang="en-US" b="1" dirty="0" smtClean="0">
                <a:solidFill>
                  <a:schemeClr val="accent1">
                    <a:lumMod val="75000"/>
                  </a:schemeClr>
                </a:solidFill>
              </a:rPr>
              <a:t>Source</a:t>
            </a:r>
            <a:r>
              <a:rPr lang="en-US" dirty="0" smtClean="0"/>
              <a:t>”</a:t>
            </a:r>
          </a:p>
          <a:p>
            <a:pPr lvl="1"/>
            <a:r>
              <a:rPr lang="en-US" dirty="0" smtClean="0"/>
              <a:t>Cited!</a:t>
            </a:r>
          </a:p>
          <a:p>
            <a:pPr lvl="1"/>
            <a:r>
              <a:rPr lang="en-US" dirty="0" smtClean="0"/>
              <a:t>All cleaning happens as part of your replication</a:t>
            </a:r>
            <a:br>
              <a:rPr lang="en-US" dirty="0" smtClean="0"/>
            </a:br>
            <a:r>
              <a:rPr lang="en-US" dirty="0" smtClean="0"/>
              <a:t>package!</a:t>
            </a:r>
            <a:endParaRPr lang="en-US" dirty="0"/>
          </a:p>
        </p:txBody>
      </p:sp>
      <p:grpSp>
        <p:nvGrpSpPr>
          <p:cNvPr id="4" name="Group 3"/>
          <p:cNvGrpSpPr/>
          <p:nvPr/>
        </p:nvGrpSpPr>
        <p:grpSpPr>
          <a:xfrm>
            <a:off x="7665219" y="2416236"/>
            <a:ext cx="2696810" cy="6063798"/>
            <a:chOff x="6878410" y="247195"/>
            <a:chExt cx="2696810" cy="6063798"/>
          </a:xfrm>
        </p:grpSpPr>
        <p:pic>
          <p:nvPicPr>
            <p:cNvPr id="5" name="Content Placeholder 3"/>
            <p:cNvPicPr>
              <a:picLocks noChangeAspect="1"/>
            </p:cNvPicPr>
            <p:nvPr/>
          </p:nvPicPr>
          <p:blipFill>
            <a:blip r:embed="rId2"/>
            <a:stretch>
              <a:fillRect/>
            </a:stretch>
          </p:blipFill>
          <p:spPr>
            <a:xfrm>
              <a:off x="7388680" y="319941"/>
              <a:ext cx="2186540" cy="5857022"/>
            </a:xfrm>
            <a:prstGeom prst="rect">
              <a:avLst/>
            </a:prstGeom>
          </p:spPr>
        </p:pic>
        <p:sp>
          <p:nvSpPr>
            <p:cNvPr id="6" name="Rectangle 5"/>
            <p:cNvSpPr/>
            <p:nvPr/>
          </p:nvSpPr>
          <p:spPr>
            <a:xfrm>
              <a:off x="7176407" y="3804557"/>
              <a:ext cx="1845129" cy="250643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176407" y="1469571"/>
              <a:ext cx="1845129" cy="233498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878410" y="247195"/>
              <a:ext cx="2441122" cy="236991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62556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run an lab experiment</a:t>
            </a:r>
            <a:endParaRPr lang="en-US" dirty="0"/>
          </a:p>
        </p:txBody>
      </p:sp>
      <p:sp>
        <p:nvSpPr>
          <p:cNvPr id="3" name="Content Placeholder 2"/>
          <p:cNvSpPr>
            <a:spLocks noGrp="1"/>
          </p:cNvSpPr>
          <p:nvPr>
            <p:ph idx="1"/>
          </p:nvPr>
        </p:nvSpPr>
        <p:spPr/>
        <p:txBody>
          <a:bodyPr/>
          <a:lstStyle/>
          <a:p>
            <a:pPr marL="0" indent="0">
              <a:buNone/>
            </a:pPr>
            <a:r>
              <a:rPr lang="en-US" dirty="0"/>
              <a:t>Welcome, you are a data producer, = Census Bureau!</a:t>
            </a:r>
          </a:p>
          <a:p>
            <a:r>
              <a:rPr lang="en-US" dirty="0" smtClean="0"/>
              <a:t>Etc. etc. etc….</a:t>
            </a:r>
          </a:p>
          <a:p>
            <a:r>
              <a:rPr lang="en-US" dirty="0" smtClean="0"/>
              <a:t>You provide the “</a:t>
            </a:r>
            <a:r>
              <a:rPr lang="en-US" b="1" dirty="0" smtClean="0">
                <a:solidFill>
                  <a:schemeClr val="accent1">
                    <a:lumMod val="75000"/>
                  </a:schemeClr>
                </a:solidFill>
              </a:rPr>
              <a:t>programming for the experiment</a:t>
            </a:r>
            <a:r>
              <a:rPr lang="en-US" dirty="0" smtClean="0"/>
              <a:t>” (</a:t>
            </a:r>
            <a:r>
              <a:rPr lang="en-US" dirty="0" err="1" smtClean="0"/>
              <a:t>zTree</a:t>
            </a:r>
            <a:r>
              <a:rPr lang="en-US" dirty="0" smtClean="0"/>
              <a:t>, etc.) == survey instrument</a:t>
            </a:r>
          </a:p>
          <a:p>
            <a:endParaRPr lang="en-US" dirty="0"/>
          </a:p>
        </p:txBody>
      </p:sp>
      <p:grpSp>
        <p:nvGrpSpPr>
          <p:cNvPr id="4" name="Group 3"/>
          <p:cNvGrpSpPr/>
          <p:nvPr/>
        </p:nvGrpSpPr>
        <p:grpSpPr>
          <a:xfrm>
            <a:off x="6793349" y="3553920"/>
            <a:ext cx="2696810" cy="6063798"/>
            <a:chOff x="6878410" y="247195"/>
            <a:chExt cx="2696810" cy="6063798"/>
          </a:xfrm>
        </p:grpSpPr>
        <p:pic>
          <p:nvPicPr>
            <p:cNvPr id="5" name="Content Placeholder 3"/>
            <p:cNvPicPr>
              <a:picLocks noChangeAspect="1"/>
            </p:cNvPicPr>
            <p:nvPr/>
          </p:nvPicPr>
          <p:blipFill>
            <a:blip r:embed="rId2"/>
            <a:stretch>
              <a:fillRect/>
            </a:stretch>
          </p:blipFill>
          <p:spPr>
            <a:xfrm>
              <a:off x="7388680" y="319941"/>
              <a:ext cx="2186540" cy="5857022"/>
            </a:xfrm>
            <a:prstGeom prst="rect">
              <a:avLst/>
            </a:prstGeom>
          </p:spPr>
        </p:pic>
        <p:sp>
          <p:nvSpPr>
            <p:cNvPr id="6" name="Rectangle 5"/>
            <p:cNvSpPr/>
            <p:nvPr/>
          </p:nvSpPr>
          <p:spPr>
            <a:xfrm>
              <a:off x="7176407" y="3804557"/>
              <a:ext cx="1845129" cy="250643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176407" y="1469571"/>
              <a:ext cx="1845129" cy="233498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878410" y="247195"/>
              <a:ext cx="2441122" cy="236991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3415793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work in an RDC</a:t>
            </a:r>
            <a:endParaRPr lang="en-US" dirty="0"/>
          </a:p>
        </p:txBody>
      </p:sp>
      <p:sp>
        <p:nvSpPr>
          <p:cNvPr id="3" name="Content Placeholder 2"/>
          <p:cNvSpPr>
            <a:spLocks noGrp="1"/>
          </p:cNvSpPr>
          <p:nvPr>
            <p:ph idx="1"/>
          </p:nvPr>
        </p:nvSpPr>
        <p:spPr/>
        <p:txBody>
          <a:bodyPr/>
          <a:lstStyle/>
          <a:p>
            <a:r>
              <a:rPr lang="en-US" dirty="0" smtClean="0"/>
              <a:t>RDC in the sense: restricted-access data environment</a:t>
            </a:r>
          </a:p>
          <a:p>
            <a:r>
              <a:rPr lang="en-US" dirty="0" smtClean="0"/>
              <a:t>You do not control the environment (storage, backups, etc.)</a:t>
            </a:r>
          </a:p>
          <a:p>
            <a:r>
              <a:rPr lang="en-US" dirty="0" smtClean="0"/>
              <a:t>You cannot just remove artifacts (data, programs)</a:t>
            </a:r>
          </a:p>
          <a:p>
            <a:endParaRPr lang="en-US" dirty="0"/>
          </a:p>
          <a:p>
            <a:pPr marL="0" indent="0">
              <a:buNone/>
            </a:pPr>
            <a:endParaRPr lang="en-US" dirty="0"/>
          </a:p>
        </p:txBody>
      </p:sp>
    </p:spTree>
    <p:extLst>
      <p:ext uri="{BB962C8B-B14F-4D97-AF65-F5344CB8AC3E}">
        <p14:creationId xmlns:p14="http://schemas.microsoft.com/office/powerpoint/2010/main" val="42014552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work in an RDC</a:t>
            </a:r>
            <a:endParaRPr lang="en-US" dirty="0"/>
          </a:p>
        </p:txBody>
      </p:sp>
      <p:sp>
        <p:nvSpPr>
          <p:cNvPr id="3" name="Content Placeholder 2"/>
          <p:cNvSpPr>
            <a:spLocks noGrp="1"/>
          </p:cNvSpPr>
          <p:nvPr>
            <p:ph idx="1"/>
          </p:nvPr>
        </p:nvSpPr>
        <p:spPr/>
        <p:txBody>
          <a:bodyPr/>
          <a:lstStyle/>
          <a:p>
            <a:r>
              <a:rPr lang="en-US" dirty="0" smtClean="0"/>
              <a:t>Make your own “</a:t>
            </a:r>
            <a:r>
              <a:rPr lang="en-US" dirty="0" err="1" smtClean="0"/>
              <a:t>github</a:t>
            </a:r>
            <a:r>
              <a:rPr lang="en-US" dirty="0" smtClean="0"/>
              <a:t>”!</a:t>
            </a:r>
          </a:p>
          <a:p>
            <a:pPr lvl="1"/>
            <a:r>
              <a:rPr lang="en-US" dirty="0" smtClean="0"/>
              <a:t>Set aside an area of your workspace for “immutable” copies</a:t>
            </a:r>
          </a:p>
          <a:p>
            <a:pPr lvl="1"/>
            <a:r>
              <a:rPr lang="en-US" dirty="0" smtClean="0"/>
              <a:t>Create “releases” as you request removal of data and code</a:t>
            </a:r>
          </a:p>
          <a:p>
            <a:pPr lvl="1"/>
            <a:r>
              <a:rPr lang="en-US" dirty="0" smtClean="0"/>
              <a:t>Mirror those “releases” on the outside (at </a:t>
            </a:r>
            <a:r>
              <a:rPr lang="en-US" dirty="0" err="1" smtClean="0"/>
              <a:t>Github</a:t>
            </a:r>
            <a:r>
              <a:rPr lang="en-US" dirty="0" smtClean="0"/>
              <a:t>, </a:t>
            </a:r>
            <a:r>
              <a:rPr lang="en-US" dirty="0" err="1" smtClean="0"/>
              <a:t>ec.</a:t>
            </a:r>
            <a:r>
              <a:rPr lang="en-US" dirty="0" smtClean="0"/>
              <a:t>)</a:t>
            </a:r>
          </a:p>
          <a:p>
            <a:pPr marL="457200" lvl="1" indent="0">
              <a:buNone/>
            </a:pPr>
            <a:endParaRPr lang="en-US" dirty="0"/>
          </a:p>
        </p:txBody>
      </p:sp>
    </p:spTree>
    <p:extLst>
      <p:ext uri="{BB962C8B-B14F-4D97-AF65-F5344CB8AC3E}">
        <p14:creationId xmlns:p14="http://schemas.microsoft.com/office/powerpoint/2010/main" val="36827072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work in an RDC</a:t>
            </a:r>
            <a:endParaRPr lang="en-US" dirty="0"/>
          </a:p>
        </p:txBody>
      </p:sp>
      <p:sp>
        <p:nvSpPr>
          <p:cNvPr id="3" name="Content Placeholder 2"/>
          <p:cNvSpPr>
            <a:spLocks noGrp="1"/>
          </p:cNvSpPr>
          <p:nvPr>
            <p:ph idx="1"/>
          </p:nvPr>
        </p:nvSpPr>
        <p:spPr/>
        <p:txBody>
          <a:bodyPr/>
          <a:lstStyle/>
          <a:p>
            <a:r>
              <a:rPr lang="en-US" dirty="0" smtClean="0"/>
              <a:t>Document access process</a:t>
            </a:r>
          </a:p>
          <a:p>
            <a:pPr lvl="1"/>
            <a:r>
              <a:rPr lang="en-US" dirty="0" smtClean="0"/>
              <a:t>How you got access in the first place</a:t>
            </a:r>
          </a:p>
          <a:p>
            <a:pPr lvl="1"/>
            <a:r>
              <a:rPr lang="en-US" dirty="0" smtClean="0"/>
              <a:t>How somebody else could get access today</a:t>
            </a:r>
          </a:p>
          <a:p>
            <a:pPr lvl="2"/>
            <a:r>
              <a:rPr lang="en-US" dirty="0" smtClean="0"/>
              <a:t>That might not be the same!</a:t>
            </a:r>
          </a:p>
          <a:p>
            <a:pPr lvl="2"/>
            <a:r>
              <a:rPr lang="en-US" dirty="0" smtClean="0"/>
              <a:t>You might not know about it – inform yourself!</a:t>
            </a:r>
          </a:p>
          <a:p>
            <a:pPr lvl="1"/>
            <a:r>
              <a:rPr lang="en-US" dirty="0" smtClean="0"/>
              <a:t>How somebody can get access to the </a:t>
            </a:r>
            <a:br>
              <a:rPr lang="en-US" dirty="0" smtClean="0"/>
            </a:br>
            <a:r>
              <a:rPr lang="en-US" b="1" i="1" dirty="0" smtClean="0">
                <a:solidFill>
                  <a:schemeClr val="accent1">
                    <a:lumMod val="75000"/>
                  </a:schemeClr>
                </a:solidFill>
              </a:rPr>
              <a:t>files that you cannot remove</a:t>
            </a:r>
            <a:endParaRPr lang="en-US" b="1" i="1" dirty="0">
              <a:solidFill>
                <a:schemeClr val="accent1">
                  <a:lumMod val="75000"/>
                </a:schemeClr>
              </a:solidFill>
            </a:endParaRPr>
          </a:p>
        </p:txBody>
      </p:sp>
    </p:spTree>
    <p:extLst>
      <p:ext uri="{BB962C8B-B14F-4D97-AF65-F5344CB8AC3E}">
        <p14:creationId xmlns:p14="http://schemas.microsoft.com/office/powerpoint/2010/main" val="234340630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a:p>
            <a:pPr algn="ctr"/>
            <a:endParaRPr lang="en-US" sz="6600" b="1" dirty="0"/>
          </a:p>
          <a:p>
            <a:pPr algn="ctr"/>
            <a:r>
              <a:rPr lang="en-US" sz="4400" b="1" dirty="0">
                <a:solidFill>
                  <a:schemeClr val="bg1"/>
                </a:solidFill>
                <a:hlinkClick r:id="rId2"/>
              </a:rPr>
              <a:t>https</a:t>
            </a:r>
            <a:r>
              <a:rPr lang="en-US" sz="4400" b="1">
                <a:solidFill>
                  <a:schemeClr val="bg1"/>
                </a:solidFill>
                <a:hlinkClick r:id="rId2"/>
              </a:rPr>
              <a:t>://</a:t>
            </a:r>
            <a:r>
              <a:rPr lang="en-US" sz="4400" b="1" smtClean="0">
                <a:solidFill>
                  <a:schemeClr val="bg1"/>
                </a:solidFill>
                <a:hlinkClick r:id="rId2"/>
              </a:rPr>
              <a:t>doi.org/10.5281/zenodo.</a:t>
            </a:r>
            <a:r>
              <a:rPr lang="en-US" sz="4400" b="1" smtClean="0">
                <a:solidFill>
                  <a:schemeClr val="bg1"/>
                </a:solidFill>
              </a:rPr>
              <a:t>xxxxx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lstStyle/>
          <a:p>
            <a:r>
              <a:rPr lang="en-US" dirty="0">
                <a:hlinkClick r:id="rId2"/>
              </a:rPr>
              <a:t>https://social-science-data-editors.github.io/guidance/</a:t>
            </a:r>
            <a:r>
              <a:rPr lang="en-US" dirty="0"/>
              <a:t> </a:t>
            </a:r>
          </a:p>
          <a:p>
            <a:r>
              <a:rPr lang="en-US" dirty="0">
                <a:hlinkClick r:id="rId3"/>
              </a:rPr>
              <a:t>https://aeadataeditor.github.io/aea-de-guidance/</a:t>
            </a:r>
            <a:endParaRPr lang="en-US" dirty="0"/>
          </a:p>
          <a:p>
            <a:pPr lvl="1"/>
            <a:r>
              <a:rPr lang="en-US" b="1" dirty="0">
                <a:hlinkClick r:id="rId4"/>
              </a:rPr>
              <a:t>template README</a:t>
            </a:r>
            <a:r>
              <a:rPr lang="en-US" dirty="0"/>
              <a:t> </a:t>
            </a:r>
          </a:p>
          <a:p>
            <a:pPr lvl="1"/>
            <a:r>
              <a:rPr lang="en-US" dirty="0">
                <a:hlinkClick r:id="rId5"/>
              </a:rPr>
              <a:t>discussion of licensing</a:t>
            </a:r>
            <a:endParaRPr lang="en-US" dirty="0"/>
          </a:p>
          <a:p>
            <a:pPr lvl="1"/>
            <a:r>
              <a:rPr lang="en-US" dirty="0">
                <a:hlinkClick r:id="rId6"/>
              </a:rPr>
              <a:t>data citation guidance</a:t>
            </a:r>
            <a:endParaRPr lang="en-US" dirty="0"/>
          </a:p>
          <a:p>
            <a:r>
              <a:rPr lang="en-US" dirty="0"/>
              <a:t>German example:</a:t>
            </a:r>
          </a:p>
          <a:p>
            <a:pPr lvl="1"/>
            <a:r>
              <a:rPr lang="en-US" dirty="0"/>
              <a:t>Establishment History Panel (BHP)  DOI: </a:t>
            </a:r>
            <a:r>
              <a:rPr lang="en-US" dirty="0">
                <a:hlinkClick r:id="rId7"/>
              </a:rPr>
              <a:t>10.5164/IAB.BHP7516.de.en.v1</a:t>
            </a:r>
            <a:endParaRPr lang="en-US" dirty="0"/>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8"/>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9"/>
          <a:stretch>
            <a:fillRect/>
          </a:stretch>
        </p:blipFill>
        <p:spPr>
          <a:xfrm>
            <a:off x="8833757" y="2290899"/>
            <a:ext cx="1546860" cy="524730"/>
          </a:xfrm>
          <a:prstGeom prst="rect">
            <a:avLst/>
          </a:prstGeom>
        </p:spPr>
      </p:pic>
    </p:spTree>
    <p:extLst>
      <p:ext uri="{BB962C8B-B14F-4D97-AF65-F5344CB8AC3E}">
        <p14:creationId xmlns:p14="http://schemas.microsoft.com/office/powerpoint/2010/main" val="15965026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Simplified model</a:t>
            </a:r>
            <a:endParaRPr lang="en-US" dirty="0"/>
          </a:p>
        </p:txBody>
      </p:sp>
      <p:sp>
        <p:nvSpPr>
          <p:cNvPr id="7" name="Content Placeholder 6"/>
          <p:cNvSpPr>
            <a:spLocks noGrp="1"/>
          </p:cNvSpPr>
          <p:nvPr>
            <p:ph sz="half" idx="1"/>
          </p:nvPr>
        </p:nvSpPr>
        <p:spPr/>
        <p:txBody>
          <a:bodyPr/>
          <a:lstStyle/>
          <a:p>
            <a:r>
              <a:rPr lang="en-US" dirty="0" smtClean="0"/>
              <a:t>Basic data-oriented flow</a:t>
            </a:r>
          </a:p>
          <a:p>
            <a:r>
              <a:rPr lang="en-US" dirty="0" smtClean="0"/>
              <a:t>Historically: analysis data</a:t>
            </a:r>
          </a:p>
          <a:p>
            <a:r>
              <a:rPr lang="en-US" dirty="0" smtClean="0"/>
              <a:t>More recently: input data, too</a:t>
            </a:r>
          </a:p>
          <a:p>
            <a:r>
              <a:rPr lang="en-US" dirty="0" smtClean="0"/>
              <a:t>But where does it come from? (“provenance”)</a:t>
            </a:r>
          </a:p>
          <a:p>
            <a:pPr marL="0" indent="0">
              <a:buNone/>
            </a:pPr>
            <a:endParaRPr lang="en-US" dirty="0"/>
          </a:p>
        </p:txBody>
      </p:sp>
      <p:pic>
        <p:nvPicPr>
          <p:cNvPr id="8" name="Content Placeholder 3"/>
          <p:cNvPicPr>
            <a:picLocks noGrp="1" noChangeAspect="1"/>
          </p:cNvPicPr>
          <p:nvPr>
            <p:ph sz="half" idx="2"/>
          </p:nvPr>
        </p:nvPicPr>
        <p:blipFill>
          <a:blip r:embed="rId2"/>
          <a:stretch>
            <a:fillRect/>
          </a:stretch>
        </p:blipFill>
        <p:spPr>
          <a:xfrm>
            <a:off x="7388680" y="319941"/>
            <a:ext cx="2186540" cy="5857022"/>
          </a:xfrm>
          <a:prstGeom prst="rect">
            <a:avLst/>
          </a:prstGeom>
        </p:spPr>
      </p:pic>
      <p:sp>
        <p:nvSpPr>
          <p:cNvPr id="9" name="Rectangle 8"/>
          <p:cNvSpPr/>
          <p:nvPr/>
        </p:nvSpPr>
        <p:spPr>
          <a:xfrm>
            <a:off x="7176407" y="3804557"/>
            <a:ext cx="1845129" cy="250643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176407" y="1469571"/>
            <a:ext cx="1845129" cy="233498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878410" y="247195"/>
            <a:ext cx="2441122" cy="236991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3626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Addendum – just in…</a:t>
            </a:r>
            <a:endParaRPr lang="en-US" dirty="0"/>
          </a:p>
        </p:txBody>
      </p:sp>
    </p:spTree>
    <p:extLst>
      <p:ext uri="{BB962C8B-B14F-4D97-AF65-F5344CB8AC3E}">
        <p14:creationId xmlns:p14="http://schemas.microsoft.com/office/powerpoint/2010/main" val="26699371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Robust Science and Open Data</a:t>
            </a:r>
            <a:endParaRPr lang="en-US" dirty="0"/>
          </a:p>
        </p:txBody>
      </p:sp>
      <p:pic>
        <p:nvPicPr>
          <p:cNvPr id="5" name="Content Placeholder 4"/>
          <p:cNvPicPr>
            <a:picLocks noGrp="1" noChangeAspect="1"/>
          </p:cNvPicPr>
          <p:nvPr>
            <p:ph idx="1"/>
          </p:nvPr>
        </p:nvPicPr>
        <p:blipFill>
          <a:blip r:embed="rId2"/>
          <a:stretch>
            <a:fillRect/>
          </a:stretch>
        </p:blipFill>
        <p:spPr>
          <a:xfrm>
            <a:off x="3504267" y="1825625"/>
            <a:ext cx="5183466" cy="4351338"/>
          </a:xfrm>
          <a:prstGeom prst="rect">
            <a:avLst/>
          </a:prstGeom>
        </p:spPr>
      </p:pic>
      <p:sp>
        <p:nvSpPr>
          <p:cNvPr id="6" name="TextBox 5"/>
          <p:cNvSpPr txBox="1"/>
          <p:nvPr/>
        </p:nvSpPr>
        <p:spPr>
          <a:xfrm>
            <a:off x="3958389" y="6176963"/>
            <a:ext cx="4729344" cy="276999"/>
          </a:xfrm>
          <a:prstGeom prst="rect">
            <a:avLst/>
          </a:prstGeom>
          <a:noFill/>
        </p:spPr>
        <p:txBody>
          <a:bodyPr wrap="square" rtlCol="0">
            <a:spAutoFit/>
          </a:bodyPr>
          <a:lstStyle/>
          <a:p>
            <a:r>
              <a:rPr lang="en-US" sz="1200" dirty="0">
                <a:hlinkClick r:id="rId3"/>
              </a:rPr>
              <a:t>https://</a:t>
            </a:r>
            <a:r>
              <a:rPr lang="en-US" sz="1200" dirty="0" smtClean="0">
                <a:hlinkClick r:id="rId3"/>
              </a:rPr>
              <a:t>twitter.com/larsvil/status/1309141822518812676</a:t>
            </a:r>
            <a:r>
              <a:rPr lang="en-US" sz="1200" dirty="0" smtClean="0"/>
              <a:t> </a:t>
            </a:r>
            <a:endParaRPr lang="en-US" sz="1200" dirty="0"/>
          </a:p>
        </p:txBody>
      </p:sp>
    </p:spTree>
    <p:extLst>
      <p:ext uri="{BB962C8B-B14F-4D97-AF65-F5344CB8AC3E}">
        <p14:creationId xmlns:p14="http://schemas.microsoft.com/office/powerpoint/2010/main" val="22471962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issue?</a:t>
            </a:r>
            <a:endParaRPr lang="en-US" dirty="0"/>
          </a:p>
        </p:txBody>
      </p:sp>
      <p:sp>
        <p:nvSpPr>
          <p:cNvPr id="4" name="Content Placeholder 3"/>
          <p:cNvSpPr>
            <a:spLocks noGrp="1"/>
          </p:cNvSpPr>
          <p:nvPr>
            <p:ph sz="half" idx="1"/>
          </p:nvPr>
        </p:nvSpPr>
        <p:spPr/>
        <p:txBody>
          <a:bodyPr/>
          <a:lstStyle/>
          <a:p>
            <a:r>
              <a:rPr lang="en-US" dirty="0" smtClean="0"/>
              <a:t>EPA wants to limit what scientific studies can be taken into consideration when determining rules/policy/etc.</a:t>
            </a:r>
          </a:p>
          <a:p>
            <a:pPr marL="0" indent="0" algn="ctr">
              <a:buNone/>
            </a:pPr>
            <a:endParaRPr lang="en-US" dirty="0"/>
          </a:p>
          <a:p>
            <a:pPr marL="0" indent="0" algn="ctr">
              <a:buNone/>
            </a:pPr>
            <a:r>
              <a:rPr lang="en-US" sz="3200" b="1" dirty="0" smtClean="0">
                <a:solidFill>
                  <a:srgbClr val="FF0000"/>
                </a:solidFill>
              </a:rPr>
              <a:t>Only Open Access data</a:t>
            </a:r>
            <a:br>
              <a:rPr lang="en-US" sz="3200" b="1" dirty="0" smtClean="0">
                <a:solidFill>
                  <a:srgbClr val="FF0000"/>
                </a:solidFill>
              </a:rPr>
            </a:br>
            <a:r>
              <a:rPr lang="en-US" sz="3200" b="1" dirty="0" smtClean="0">
                <a:solidFill>
                  <a:srgbClr val="FF0000"/>
                </a:solidFill>
              </a:rPr>
              <a:t>would count</a:t>
            </a:r>
            <a:endParaRPr lang="en-US" sz="3200" b="1" dirty="0">
              <a:solidFill>
                <a:srgbClr val="FF0000"/>
              </a:solidFill>
            </a:endParaRP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55588"/>
            <a:ext cx="5181600" cy="4091411"/>
          </a:xfrm>
        </p:spPr>
      </p:pic>
    </p:spTree>
    <p:extLst>
      <p:ext uri="{BB962C8B-B14F-4D97-AF65-F5344CB8AC3E}">
        <p14:creationId xmlns:p14="http://schemas.microsoft.com/office/powerpoint/2010/main" val="25433995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But: that’s not the criterion </a:t>
            </a:r>
            <a:br>
              <a:rPr lang="en-US" dirty="0" smtClean="0"/>
            </a:br>
            <a:r>
              <a:rPr lang="en-US" dirty="0" smtClean="0"/>
              <a:t>for robust science</a:t>
            </a:r>
            <a:endParaRPr lang="en-US" dirty="0"/>
          </a:p>
        </p:txBody>
      </p:sp>
      <p:sp>
        <p:nvSpPr>
          <p:cNvPr id="3" name="Content Placeholder 2"/>
          <p:cNvSpPr>
            <a:spLocks noGrp="1"/>
          </p:cNvSpPr>
          <p:nvPr>
            <p:ph sz="half" idx="1"/>
          </p:nvPr>
        </p:nvSpPr>
        <p:spPr/>
        <p:txBody>
          <a:bodyPr/>
          <a:lstStyle/>
          <a:p>
            <a:r>
              <a:rPr lang="en-US" dirty="0"/>
              <a:t>A prime example is the government’s own </a:t>
            </a:r>
            <a:r>
              <a:rPr lang="en-US" b="1" dirty="0">
                <a:solidFill>
                  <a:schemeClr val="accent4">
                    <a:lumMod val="75000"/>
                  </a:schemeClr>
                </a:solidFill>
              </a:rPr>
              <a:t>Federal Statistical Research Data Center </a:t>
            </a:r>
            <a:r>
              <a:rPr lang="en-US" dirty="0"/>
              <a:t>(</a:t>
            </a:r>
            <a:r>
              <a:rPr lang="en-US" dirty="0">
                <a:hlinkClick r:id="rId2"/>
              </a:rPr>
              <a:t>FSRDC</a:t>
            </a:r>
            <a:r>
              <a:rPr lang="en-US" dirty="0"/>
              <a:t>) </a:t>
            </a:r>
            <a:r>
              <a:rPr lang="en-US" dirty="0" smtClean="0"/>
              <a:t>system</a:t>
            </a:r>
            <a:r>
              <a:rPr lang="en-US" dirty="0"/>
              <a:t>, </a:t>
            </a:r>
            <a:r>
              <a:rPr lang="en-US" dirty="0" smtClean="0"/>
              <a:t>where confidential </a:t>
            </a:r>
            <a:r>
              <a:rPr lang="en-US" dirty="0"/>
              <a:t>data from </a:t>
            </a:r>
            <a:r>
              <a:rPr lang="en-US" b="1" dirty="0">
                <a:solidFill>
                  <a:schemeClr val="accent5">
                    <a:lumMod val="75000"/>
                  </a:schemeClr>
                </a:solidFill>
              </a:rPr>
              <a:t>five </a:t>
            </a:r>
            <a:r>
              <a:rPr lang="en-US" b="1" dirty="0" smtClean="0">
                <a:solidFill>
                  <a:schemeClr val="accent5">
                    <a:lumMod val="75000"/>
                  </a:schemeClr>
                </a:solidFill>
              </a:rPr>
              <a:t>agencies</a:t>
            </a:r>
            <a:r>
              <a:rPr lang="en-US" dirty="0"/>
              <a:t> </a:t>
            </a:r>
            <a:r>
              <a:rPr lang="en-US" dirty="0" smtClean="0"/>
              <a:t>(health, taxes, wages, etc.), </a:t>
            </a:r>
            <a:r>
              <a:rPr lang="en-US" dirty="0"/>
              <a:t>is used at any time by </a:t>
            </a:r>
            <a:r>
              <a:rPr lang="en-US" b="1" dirty="0">
                <a:solidFill>
                  <a:schemeClr val="accent6">
                    <a:lumMod val="75000"/>
                  </a:schemeClr>
                </a:solidFill>
              </a:rPr>
              <a:t>several hundred researchers</a:t>
            </a:r>
            <a:r>
              <a:rPr lang="en-US" dirty="0"/>
              <a:t>, on hundreds of approved projects</a:t>
            </a:r>
          </a:p>
          <a:p>
            <a:endParaRPr lang="en-US" dirty="0"/>
          </a:p>
        </p:txBody>
      </p:sp>
      <p:pic>
        <p:nvPicPr>
          <p:cNvPr id="5" name="Content Placeholder 4"/>
          <p:cNvPicPr>
            <a:picLocks noGrp="1" noChangeAspect="1"/>
          </p:cNvPicPr>
          <p:nvPr>
            <p:ph sz="half" idx="2"/>
          </p:nvPr>
        </p:nvPicPr>
        <p:blipFill>
          <a:blip r:embed="rId3"/>
          <a:stretch>
            <a:fillRect/>
          </a:stretch>
        </p:blipFill>
        <p:spPr>
          <a:xfrm>
            <a:off x="6019800" y="1690688"/>
            <a:ext cx="5181600" cy="2408490"/>
          </a:xfrm>
          <a:prstGeom prst="rect">
            <a:avLst/>
          </a:prstGeom>
        </p:spPr>
      </p:pic>
      <p:pic>
        <p:nvPicPr>
          <p:cNvPr id="6" name="Picture 5"/>
          <p:cNvPicPr>
            <a:picLocks noChangeAspect="1"/>
          </p:cNvPicPr>
          <p:nvPr/>
        </p:nvPicPr>
        <p:blipFill>
          <a:blip r:embed="rId4"/>
          <a:stretch>
            <a:fillRect/>
          </a:stretch>
        </p:blipFill>
        <p:spPr>
          <a:xfrm>
            <a:off x="7970409" y="3416968"/>
            <a:ext cx="3913243" cy="3195386"/>
          </a:xfrm>
          <a:prstGeom prst="rect">
            <a:avLst/>
          </a:prstGeom>
          <a:ln w="25400">
            <a:solidFill>
              <a:schemeClr val="accent1"/>
            </a:solidFill>
          </a:ln>
        </p:spPr>
      </p:pic>
    </p:spTree>
    <p:extLst>
      <p:ext uri="{BB962C8B-B14F-4D97-AF65-F5344CB8AC3E}">
        <p14:creationId xmlns:p14="http://schemas.microsoft.com/office/powerpoint/2010/main" val="28267079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True worldwide</a:t>
            </a:r>
            <a:endParaRPr lang="en-US" dirty="0"/>
          </a:p>
        </p:txBody>
      </p:sp>
      <p:sp>
        <p:nvSpPr>
          <p:cNvPr id="3" name="Content Placeholder 2"/>
          <p:cNvSpPr>
            <a:spLocks noGrp="1"/>
          </p:cNvSpPr>
          <p:nvPr>
            <p:ph sz="half" idx="1"/>
          </p:nvPr>
        </p:nvSpPr>
        <p:spPr/>
        <p:txBody>
          <a:bodyPr/>
          <a:lstStyle/>
          <a:p>
            <a:r>
              <a:rPr lang="en-US" dirty="0" smtClean="0"/>
              <a:t>Canada</a:t>
            </a:r>
          </a:p>
          <a:p>
            <a:r>
              <a:rPr lang="en-US" dirty="0" smtClean="0"/>
              <a:t>France</a:t>
            </a:r>
          </a:p>
          <a:p>
            <a:r>
              <a:rPr lang="en-US" dirty="0" smtClean="0"/>
              <a:t>UK</a:t>
            </a:r>
          </a:p>
          <a:p>
            <a:r>
              <a:rPr lang="en-US" dirty="0" smtClean="0"/>
              <a:t>Scandinavia</a:t>
            </a:r>
          </a:p>
          <a:p>
            <a:r>
              <a:rPr lang="en-US" dirty="0" smtClean="0"/>
              <a:t>Germany </a:t>
            </a:r>
          </a:p>
          <a:p>
            <a:r>
              <a:rPr lang="en-US" dirty="0" smtClean="0"/>
              <a:t>….</a:t>
            </a:r>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2792" y="1414049"/>
            <a:ext cx="2914650" cy="2083882"/>
          </a:xfrm>
          <a:prstGeom prst="rect">
            <a:avLst/>
          </a:prstGeo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75635" y="3315537"/>
            <a:ext cx="5181600" cy="1997156"/>
          </a:xfrm>
        </p:spPr>
      </p:pic>
    </p:spTree>
    <p:extLst>
      <p:ext uri="{BB962C8B-B14F-4D97-AF65-F5344CB8AC3E}">
        <p14:creationId xmlns:p14="http://schemas.microsoft.com/office/powerpoint/2010/main" val="7707121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lgn="ctr"/>
            <a:r>
              <a:rPr lang="en-US" b="1" dirty="0" smtClean="0">
                <a:latin typeface="+mn-lt"/>
              </a:rPr>
              <a:t>It </a:t>
            </a:r>
            <a:r>
              <a:rPr lang="en-US" b="1" dirty="0">
                <a:latin typeface="+mn-lt"/>
              </a:rPr>
              <a:t>is possible to do robust, </a:t>
            </a:r>
            <a:r>
              <a:rPr lang="en-US" b="1" dirty="0" smtClean="0">
                <a:latin typeface="+mn-lt"/>
                <a:hlinkClick r:id="rId2"/>
              </a:rPr>
              <a:t>reproducible</a:t>
            </a:r>
            <a:r>
              <a:rPr lang="en-US" b="1" dirty="0">
                <a:latin typeface="+mn-lt"/>
              </a:rPr>
              <a:t>, </a:t>
            </a:r>
            <a:r>
              <a:rPr lang="en-US" b="1" dirty="0" smtClean="0">
                <a:latin typeface="+mn-lt"/>
                <a:hlinkClick r:id="rId3"/>
              </a:rPr>
              <a:t>replicable</a:t>
            </a:r>
            <a:r>
              <a:rPr lang="en-US" b="1" dirty="0">
                <a:latin typeface="+mn-lt"/>
              </a:rPr>
              <a:t>, open, ethical science with restricted-access data</a:t>
            </a:r>
          </a:p>
        </p:txBody>
      </p:sp>
      <p:sp>
        <p:nvSpPr>
          <p:cNvPr id="6" name="TextBox 5"/>
          <p:cNvSpPr txBox="1"/>
          <p:nvPr/>
        </p:nvSpPr>
        <p:spPr>
          <a:xfrm>
            <a:off x="2622884" y="4620126"/>
            <a:ext cx="7303169" cy="369332"/>
          </a:xfrm>
          <a:prstGeom prst="rect">
            <a:avLst/>
          </a:prstGeom>
          <a:noFill/>
        </p:spPr>
        <p:txBody>
          <a:bodyPr wrap="square" rtlCol="0">
            <a:spAutoFit/>
          </a:bodyPr>
          <a:lstStyle/>
          <a:p>
            <a:r>
              <a:rPr lang="en-US" dirty="0">
                <a:hlinkClick r:id="rId4"/>
              </a:rPr>
              <a:t>https://</a:t>
            </a:r>
            <a:r>
              <a:rPr lang="en-US" dirty="0" smtClean="0">
                <a:hlinkClick r:id="rId4"/>
              </a:rPr>
              <a:t>twitter.com/larsvil/status/1309141822518812676</a:t>
            </a:r>
            <a:r>
              <a:rPr lang="en-US" dirty="0" smtClean="0"/>
              <a:t> </a:t>
            </a:r>
            <a:endParaRPr lang="en-US" dirty="0"/>
          </a:p>
        </p:txBody>
      </p:sp>
      <p:pic>
        <p:nvPicPr>
          <p:cNvPr id="8" name="Picture 7"/>
          <p:cNvPicPr>
            <a:picLocks noChangeAspect="1"/>
          </p:cNvPicPr>
          <p:nvPr/>
        </p:nvPicPr>
        <p:blipFill>
          <a:blip r:embed="rId5"/>
          <a:stretch>
            <a:fillRect/>
          </a:stretch>
        </p:blipFill>
        <p:spPr>
          <a:xfrm>
            <a:off x="2251910" y="4620126"/>
            <a:ext cx="370974" cy="370974"/>
          </a:xfrm>
          <a:prstGeom prst="rect">
            <a:avLst/>
          </a:prstGeom>
        </p:spPr>
      </p:pic>
    </p:spTree>
    <p:extLst>
      <p:ext uri="{BB962C8B-B14F-4D97-AF65-F5344CB8AC3E}">
        <p14:creationId xmlns:p14="http://schemas.microsoft.com/office/powerpoint/2010/main" val="3517564208"/>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TotalTime>
  <Words>2851</Words>
  <Application>Microsoft Office PowerPoint</Application>
  <PresentationFormat>Widescreen</PresentationFormat>
  <Paragraphs>599</Paragraphs>
  <Slides>95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95</vt:i4>
      </vt:variant>
    </vt:vector>
  </HeadingPairs>
  <TitlesOfParts>
    <vt:vector size="103" baseType="lpstr">
      <vt:lpstr>Arial</vt:lpstr>
      <vt:lpstr>Calibri</vt:lpstr>
      <vt:lpstr>Calibri Light</vt:lpstr>
      <vt:lpstr>Century</vt:lpstr>
      <vt:lpstr>Courier New</vt:lpstr>
      <vt:lpstr>Montserrat</vt:lpstr>
      <vt:lpstr>Roboto</vt:lpstr>
      <vt:lpstr>Office Theme</vt:lpstr>
      <vt:lpstr>Practices for Data Transparency and Reproducibility</vt:lpstr>
      <vt:lpstr>On the menu today</vt:lpstr>
      <vt:lpstr>PowerPoint Presentation</vt:lpstr>
      <vt:lpstr>AEA Data &amp; Code Availability Policy (2019)</vt:lpstr>
      <vt:lpstr>Current efforts at the AEA</vt:lpstr>
      <vt:lpstr>PowerPoint Presentation</vt:lpstr>
      <vt:lpstr>PowerPoint Presentation</vt:lpstr>
      <vt:lpstr>PowerPoint Presentation</vt:lpstr>
      <vt:lpstr>Simplified model</vt:lpstr>
      <vt:lpstr>Poor citation practices</vt:lpstr>
      <vt:lpstr>An analogy…</vt:lpstr>
      <vt:lpstr>Would you buy a car from this guy?</vt:lpstr>
      <vt:lpstr>Provenance!</vt:lpstr>
      <vt:lpstr>Would you use this data?</vt:lpstr>
      <vt:lpstr>Or would you trust this data?</vt:lpstr>
      <vt:lpstr>Provenance!</vt:lpstr>
      <vt:lpstr>“It’s a file called stockmarket.xlsx”</vt:lpstr>
      <vt:lpstr>“It’s a file called SP500.xlsx”</vt:lpstr>
      <vt:lpstr>“It’s a file called SP500.xlsx, downloaded from FRED.”</vt:lpstr>
      <vt:lpstr>“It’s a file called SP500.xlsx, downloaded from FRED.”</vt:lpstr>
      <vt:lpstr>We’re all set then.</vt:lpstr>
      <vt:lpstr>“SP500.xlsx, from S&amp;P (2020). Not provided as part of replication package because © S&amp;P. ”</vt:lpstr>
      <vt:lpstr>Data Availability Statements</vt:lpstr>
      <vt:lpstr>Data Citation</vt:lpstr>
      <vt:lpstr>Starts with Data Citations</vt:lpstr>
      <vt:lpstr>Data Citations are Hard!</vt:lpstr>
      <vt:lpstr>At the AEA, every manuscript is checked</vt:lpstr>
      <vt:lpstr>Example 2: Academic data publisher</vt:lpstr>
      <vt:lpstr>Example 2: Academic data publisher</vt:lpstr>
      <vt:lpstr>Example 2: Academic data publisher-new!</vt:lpstr>
      <vt:lpstr>Data Rights</vt:lpstr>
      <vt:lpstr>Rights to use data</vt:lpstr>
      <vt:lpstr>Rights to distribute the data</vt:lpstr>
      <vt:lpstr>Citing restricted-access data</vt:lpstr>
      <vt:lpstr>Wrong</vt:lpstr>
      <vt:lpstr>Example 4: German Restricted-access</vt:lpstr>
      <vt:lpstr>Example 4: German Restricted-access</vt:lpstr>
      <vt:lpstr>Example 4: German Restricted-access</vt:lpstr>
      <vt:lpstr>Element of a (data) citation</vt:lpstr>
      <vt:lpstr>These are archives</vt:lpstr>
      <vt:lpstr>They are citable</vt:lpstr>
      <vt:lpstr>Element of a (data) citation</vt:lpstr>
      <vt:lpstr>Element of a (data) citation</vt:lpstr>
      <vt:lpstr>Element of a (data) citation</vt:lpstr>
      <vt:lpstr>And we check them!</vt:lpstr>
      <vt:lpstr>And we check them!</vt:lpstr>
      <vt:lpstr>PowerPoint Presentation</vt:lpstr>
      <vt:lpstr>PowerPoint Presentation</vt:lpstr>
      <vt:lpstr>Data: Citations, Access, Rights</vt:lpstr>
      <vt:lpstr>PowerPoint Presentation</vt:lpstr>
      <vt:lpstr>What about your code?</vt:lpstr>
      <vt:lpstr>How is your code documented?</vt:lpstr>
      <vt:lpstr>Poor coding practices</vt:lpstr>
      <vt:lpstr>Basic coding hints</vt:lpstr>
      <vt:lpstr>What’s wrong with that?</vt:lpstr>
      <vt:lpstr>Structuring programs</vt:lpstr>
      <vt:lpstr>File structure</vt:lpstr>
      <vt:lpstr>Better</vt:lpstr>
      <vt:lpstr>Functions</vt:lpstr>
      <vt:lpstr>Streamlining replication packages</vt:lpstr>
      <vt:lpstr>Two magic Stata lines</vt:lpstr>
      <vt:lpstr>Extreme examples</vt:lpstr>
      <vt:lpstr>Extreme examples</vt:lpstr>
      <vt:lpstr>Ideal setup</vt:lpstr>
      <vt:lpstr>How to prepare the replication package</vt:lpstr>
      <vt:lpstr>PowerPoint Presentation</vt:lpstr>
      <vt:lpstr>Full-featured repository</vt:lpstr>
      <vt:lpstr>PowerPoint Presentation</vt:lpstr>
      <vt:lpstr>Action: Data citations and metadata</vt:lpstr>
      <vt:lpstr>FAIR data principles rely on metadata</vt:lpstr>
      <vt:lpstr>PowerPoint Presentation</vt:lpstr>
      <vt:lpstr>PowerPoint Presentation</vt:lpstr>
      <vt:lpstr>PowerPoint Presentation</vt:lpstr>
      <vt:lpstr>… and findability relies on metadata</vt:lpstr>
      <vt:lpstr>But I’ve already got it on Github!</vt:lpstr>
      <vt:lpstr>Scroll down a bit</vt:lpstr>
      <vt:lpstr>What is not an archive</vt:lpstr>
      <vt:lpstr>And: releases!</vt:lpstr>
      <vt:lpstr>Suggestions</vt:lpstr>
      <vt:lpstr>PowerPoint Presentation</vt:lpstr>
      <vt:lpstr>You run your own survey</vt:lpstr>
      <vt:lpstr>You run your own survey</vt:lpstr>
      <vt:lpstr>You run an lab experiment</vt:lpstr>
      <vt:lpstr>You work in an RDC</vt:lpstr>
      <vt:lpstr>You work in an RDC</vt:lpstr>
      <vt:lpstr>You work in an RDC</vt:lpstr>
      <vt:lpstr>Social science “guild”</vt:lpstr>
      <vt:lpstr>PowerPoint Presentation</vt:lpstr>
      <vt:lpstr>Some resources</vt:lpstr>
      <vt:lpstr>Addendum – just in…</vt:lpstr>
      <vt:lpstr>Robust Science and Open Data</vt:lpstr>
      <vt:lpstr>What is at issue?</vt:lpstr>
      <vt:lpstr>But: that’s not the criterion  for robust science</vt:lpstr>
      <vt:lpstr>True worldwide</vt:lpstr>
      <vt:lpstr>It is possible to do robust, reproducible, replicable, open, ethical science with restricted-access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43</cp:revision>
  <dcterms:created xsi:type="dcterms:W3CDTF">2020-03-31T02:20:35Z</dcterms:created>
  <dcterms:modified xsi:type="dcterms:W3CDTF">2020-09-24T15:56:31Z</dcterms:modified>
</cp:coreProperties>
</file>